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15"/>
  </p:notesMasterIdLst>
  <p:handoutMasterIdLst>
    <p:handoutMasterId r:id="rId16"/>
  </p:handout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Lst>
  <p:sldSz cx="9144000" cy="5143500" type="screen16x9"/>
  <p:notesSz cx="7010400" cy="9296400"/>
  <p:embeddedFontLst>
    <p:embeddedFont>
      <p:font typeface="Franklin Gothic Medium" panose="020B0603020102020204" pitchFamily="34" charset="0"/>
      <p:regular r:id="rId17"/>
      <p:italic r:id="rId18"/>
    </p:embeddedFont>
    <p:embeddedFont>
      <p:font typeface="Average" panose="020B0604020202020204" charset="0"/>
      <p:regular r:id="rId19"/>
    </p:embeddedFont>
    <p:embeddedFont>
      <p:font typeface="Wingdings 2" panose="05020102010507070707" pitchFamily="18" charset="2"/>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2" d="100"/>
          <a:sy n="152" d="100"/>
        </p:scale>
        <p:origin x="-3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E706A1C-5822-4189-915D-E624A4656673}" type="datetimeFigureOut">
              <a:rPr lang="en-US" smtClean="0"/>
              <a:t>4/14/2016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016A79-2CED-4A57-9904-C5C90AF7B3FC}" type="slidenum">
              <a:rPr lang="en-US" smtClean="0"/>
              <a:t>‹#›</a:t>
            </a:fld>
            <a:endParaRPr lang="en-US"/>
          </a:p>
        </p:txBody>
      </p:sp>
    </p:spTree>
    <p:extLst>
      <p:ext uri="{BB962C8B-B14F-4D97-AF65-F5344CB8AC3E}">
        <p14:creationId xmlns:p14="http://schemas.microsoft.com/office/powerpoint/2010/main" val="2443289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497336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There are four types of promotion - print (which also includes materials you can post to Facebook), emails, widgets, and media releases). I’m focussing on print materials.</a:t>
            </a:r>
          </a:p>
          <a:p>
            <a:endParaRPr/>
          </a:p>
          <a:p>
            <a:r>
              <a:rPr lang="en"/>
              <a:t>Format options change depending of the type. There are a lot of options, and each option has it’s own templates. I’m selecting shelf signage, 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The promotion can be a one one-off thing, or a series. For example, you might have a recurring feature - Top 10 books of the month. Each month’s books will be different, but the general design will be the same. So you would name your promotion “Top 10 books” (or DVDs or whatever) instead of “Top 10 books of April”. In this example, I want to do a series highlighting weird facts about various books. </a:t>
            </a:r>
          </a:p>
          <a:p>
            <a:endParaRPr/>
          </a:p>
          <a:p>
            <a:r>
              <a:rPr lang="en"/>
              <a:t>Each library will typically have one branding set, which includes the library’s name, address, URL, and logo. However, if you have a separate logo for your teen services, or children’s services, you can create and use branding sets specific for those.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EAB0777-4C60-462E-A92C-CDAFD498799C}" type="datetimeFigureOut">
              <a:rPr lang="en-US" smtClean="0"/>
              <a:t>4/14/2016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smtClean="0"/>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79"/>
            <a:ext cx="1676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B0777-4C60-462E-A92C-CDAFD498799C}"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B0777-4C60-462E-A92C-CDAFD498799C}"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0"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EAB0777-4C60-462E-A92C-CDAFD498799C}" type="datetimeFigureOut">
              <a:rPr lang="en-US" smtClean="0"/>
              <a:t>4/14/2016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smtClean="0"/>
              <a:t>Click to edit Master title style</a:t>
            </a:r>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AB0777-4C60-462E-A92C-CDAFD498799C}"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AB0777-4C60-462E-A92C-CDAFD498799C}"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AB0777-4C60-462E-A92C-CDAFD498799C}"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EAB0777-4C60-462E-A92C-CDAFD498799C}"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0"/>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4301"/>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289303"/>
            <a:ext cx="8407893" cy="33055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fld id="{0EAB0777-4C60-462E-A92C-CDAFD498799C}" type="datetimeFigureOut">
              <a:rPr lang="en-US" smtClean="0"/>
              <a:t>4/14/2016</a:t>
            </a:fld>
            <a:endParaRPr lang="en-US"/>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libraryaware.uservoice.com/knowledgeb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12650" y="560450"/>
            <a:ext cx="5383350" cy="3078100"/>
          </a:xfrm>
          <a:prstGeom prst="rect">
            <a:avLst/>
          </a:prstGeom>
        </p:spPr>
        <p:txBody>
          <a:bodyPr lIns="91425" tIns="91425" rIns="91425" bIns="91425" anchor="ctr" anchorCtr="0">
            <a:noAutofit/>
          </a:bodyPr>
          <a:lstStyle/>
          <a:p>
            <a:pPr lvl="0" algn="l">
              <a:spcBef>
                <a:spcPts val="0"/>
              </a:spcBef>
              <a:buNone/>
            </a:pPr>
            <a:r>
              <a:rPr lang="en" sz="5000" dirty="0">
                <a:solidFill>
                  <a:srgbClr val="FF9900"/>
                </a:solidFill>
              </a:rPr>
              <a:t>Easy readers’ advisory </a:t>
            </a:r>
            <a:r>
              <a:rPr lang="en" sz="5000" dirty="0" smtClean="0">
                <a:solidFill>
                  <a:srgbClr val="FF9900"/>
                </a:solidFill>
              </a:rPr>
              <a:t/>
            </a:r>
            <a:br>
              <a:rPr lang="en" sz="5000" dirty="0" smtClean="0">
                <a:solidFill>
                  <a:srgbClr val="FF9900"/>
                </a:solidFill>
              </a:rPr>
            </a:br>
            <a:r>
              <a:rPr lang="en" sz="5000" dirty="0" smtClean="0">
                <a:solidFill>
                  <a:srgbClr val="FF9900"/>
                </a:solidFill>
              </a:rPr>
              <a:t>with</a:t>
            </a:r>
            <a:r>
              <a:rPr lang="en" sz="5000" dirty="0" smtClean="0"/>
              <a:t> </a:t>
            </a:r>
            <a:br>
              <a:rPr lang="en" sz="5000" dirty="0" smtClean="0"/>
            </a:br>
            <a:r>
              <a:rPr lang="en" sz="5000" dirty="0" smtClean="0"/>
              <a:t>Library </a:t>
            </a:r>
            <a:r>
              <a:rPr lang="en" sz="5000" dirty="0"/>
              <a:t>Aware </a:t>
            </a:r>
          </a:p>
        </p:txBody>
      </p:sp>
      <p:sp>
        <p:nvSpPr>
          <p:cNvPr id="2" name="TextBox 1"/>
          <p:cNvSpPr txBox="1"/>
          <p:nvPr/>
        </p:nvSpPr>
        <p:spPr>
          <a:xfrm>
            <a:off x="381000" y="4552950"/>
            <a:ext cx="6324600" cy="292388"/>
          </a:xfrm>
          <a:prstGeom prst="rect">
            <a:avLst/>
          </a:prstGeom>
          <a:noFill/>
        </p:spPr>
        <p:txBody>
          <a:bodyPr wrap="square" rtlCol="0">
            <a:spAutoFit/>
          </a:bodyPr>
          <a:lstStyle/>
          <a:p>
            <a:pPr algn="ctr"/>
            <a:r>
              <a:rPr lang="en-US" sz="1300" dirty="0" smtClean="0">
                <a:solidFill>
                  <a:schemeClr val="accent1"/>
                </a:solidFill>
                <a:latin typeface="+mj-lt"/>
              </a:rPr>
              <a:t>Brought to you by Pioneer Library System! Presented by Lindsay Stratton, 4/15/16</a:t>
            </a:r>
            <a:endParaRPr lang="en-US" sz="1300" dirty="0">
              <a:solidFill>
                <a:schemeClr val="accent1"/>
              </a:solidFill>
              <a:latin typeface="+mj-l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04800" y="285750"/>
            <a:ext cx="6393900" cy="755700"/>
          </a:xfrm>
          <a:prstGeom prst="rect">
            <a:avLst/>
          </a:prstGeom>
        </p:spPr>
        <p:txBody>
          <a:bodyPr lIns="91425" tIns="91425" rIns="91425" bIns="91425" anchor="b" anchorCtr="0">
            <a:noAutofit/>
          </a:bodyPr>
          <a:lstStyle/>
          <a:p>
            <a:pPr lvl="0" algn="l">
              <a:spcBef>
                <a:spcPts val="0"/>
              </a:spcBef>
              <a:buNone/>
            </a:pPr>
            <a:r>
              <a:rPr lang="en" sz="3600" dirty="0">
                <a:solidFill>
                  <a:srgbClr val="FF9900"/>
                </a:solidFill>
              </a:rPr>
              <a:t>Select a template</a:t>
            </a:r>
          </a:p>
        </p:txBody>
      </p:sp>
      <p:sp>
        <p:nvSpPr>
          <p:cNvPr id="121" name="Shape 121"/>
          <p:cNvSpPr txBox="1">
            <a:spLocks noGrp="1"/>
          </p:cNvSpPr>
          <p:nvPr>
            <p:ph type="body" idx="1"/>
          </p:nvPr>
        </p:nvSpPr>
        <p:spPr>
          <a:xfrm>
            <a:off x="311700" y="1389600"/>
            <a:ext cx="2355299" cy="3179400"/>
          </a:xfrm>
          <a:prstGeom prst="rect">
            <a:avLst/>
          </a:prstGeom>
        </p:spPr>
        <p:txBody>
          <a:bodyPr lIns="91425" tIns="91425" rIns="91425" bIns="91425" anchor="t" anchorCtr="0">
            <a:noAutofit/>
          </a:bodyPr>
          <a:lstStyle/>
          <a:p>
            <a:pPr lvl="0">
              <a:spcBef>
                <a:spcPts val="0"/>
              </a:spcBef>
              <a:buNone/>
            </a:pPr>
            <a:r>
              <a:rPr lang="en" sz="2400" dirty="0" smtClean="0"/>
              <a:t>Type</a:t>
            </a:r>
          </a:p>
          <a:p>
            <a:pPr lvl="0">
              <a:spcBef>
                <a:spcPts val="0"/>
              </a:spcBef>
              <a:buNone/>
            </a:pPr>
            <a:endParaRPr lang="en" sz="2400" dirty="0"/>
          </a:p>
          <a:p>
            <a:pPr lvl="0">
              <a:spcBef>
                <a:spcPts val="0"/>
              </a:spcBef>
              <a:buNone/>
            </a:pPr>
            <a:r>
              <a:rPr lang="en" sz="2400" dirty="0"/>
              <a:t>Format </a:t>
            </a:r>
            <a:endParaRPr lang="en" sz="2400" dirty="0" smtClean="0"/>
          </a:p>
          <a:p>
            <a:pPr lvl="0">
              <a:spcBef>
                <a:spcPts val="0"/>
              </a:spcBef>
              <a:buNone/>
            </a:pPr>
            <a:endParaRPr lang="en" sz="2400" dirty="0"/>
          </a:p>
          <a:p>
            <a:pPr lvl="0">
              <a:spcBef>
                <a:spcPts val="0"/>
              </a:spcBef>
              <a:buNone/>
            </a:pPr>
            <a:r>
              <a:rPr lang="en" sz="2400" dirty="0" smtClean="0"/>
              <a:t>Style</a:t>
            </a:r>
            <a:endParaRPr lang="en" sz="2400" dirty="0"/>
          </a:p>
        </p:txBody>
      </p:sp>
      <p:pic>
        <p:nvPicPr>
          <p:cNvPr id="122" name="Shape 122"/>
          <p:cNvPicPr preferRelativeResize="0"/>
          <p:nvPr/>
        </p:nvPicPr>
        <p:blipFill>
          <a:blip r:embed="rId3">
            <a:alphaModFix/>
          </a:blip>
          <a:stretch>
            <a:fillRect/>
          </a:stretch>
        </p:blipFill>
        <p:spPr>
          <a:xfrm>
            <a:off x="2666999" y="1428750"/>
            <a:ext cx="6219825" cy="34208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285750"/>
            <a:ext cx="6553200" cy="755700"/>
          </a:xfrm>
          <a:prstGeom prst="rect">
            <a:avLst/>
          </a:prstGeom>
        </p:spPr>
        <p:txBody>
          <a:bodyPr lIns="91425" tIns="91425" rIns="91425" bIns="91425" anchor="b" anchorCtr="0">
            <a:noAutofit/>
          </a:bodyPr>
          <a:lstStyle/>
          <a:p>
            <a:pPr lvl="0" algn="l">
              <a:spcBef>
                <a:spcPts val="0"/>
              </a:spcBef>
              <a:buNone/>
            </a:pPr>
            <a:r>
              <a:rPr lang="en" sz="3600" dirty="0" smtClean="0">
                <a:solidFill>
                  <a:srgbClr val="FF9900"/>
                </a:solidFill>
              </a:rPr>
              <a:t>Select and go</a:t>
            </a:r>
            <a:endParaRPr lang="en" sz="3600" dirty="0">
              <a:solidFill>
                <a:srgbClr val="FF9900"/>
              </a:solidFill>
            </a:endParaRPr>
          </a:p>
        </p:txBody>
      </p:sp>
      <p:sp>
        <p:nvSpPr>
          <p:cNvPr id="129" name="Shape 12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Premade promotions that you can use as is*</a:t>
            </a:r>
          </a:p>
          <a:p>
            <a:pPr lvl="0">
              <a:spcBef>
                <a:spcPts val="0"/>
              </a:spcBef>
              <a:buNone/>
            </a:pPr>
            <a:endParaRPr lang="en-US" dirty="0"/>
          </a:p>
          <a:p>
            <a:pPr lvl="0">
              <a:spcBef>
                <a:spcPts val="0"/>
              </a:spcBef>
              <a:buNone/>
            </a:pPr>
            <a:endParaRPr lang="en-US" dirty="0" smtClean="0"/>
          </a:p>
          <a:p>
            <a:pPr lvl="0">
              <a:spcBef>
                <a:spcPts val="0"/>
              </a:spcBef>
              <a:buNone/>
            </a:pPr>
            <a:r>
              <a:rPr lang="en-US" dirty="0" smtClean="0"/>
              <a:t>(*but you want to make sure our libraries own the items listed!)</a:t>
            </a:r>
            <a:endParaRP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23950"/>
            <a:ext cx="5215325" cy="397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04800" y="285750"/>
            <a:ext cx="5708100" cy="755700"/>
          </a:xfrm>
          <a:prstGeom prst="rect">
            <a:avLst/>
          </a:prstGeom>
        </p:spPr>
        <p:txBody>
          <a:bodyPr lIns="91425" tIns="91425" rIns="91425" bIns="91425" anchor="b" anchorCtr="0">
            <a:noAutofit/>
          </a:bodyPr>
          <a:lstStyle/>
          <a:p>
            <a:pPr lvl="0" algn="l">
              <a:spcBef>
                <a:spcPts val="0"/>
              </a:spcBef>
              <a:buNone/>
            </a:pPr>
            <a:r>
              <a:rPr lang="en" sz="3600" dirty="0" smtClean="0">
                <a:solidFill>
                  <a:srgbClr val="FF9900"/>
                </a:solidFill>
              </a:rPr>
              <a:t>Or customize</a:t>
            </a:r>
            <a:endParaRPr lang="en" sz="3600" dirty="0">
              <a:solidFill>
                <a:srgbClr val="FF9900"/>
              </a:solidFill>
            </a:endParaRPr>
          </a:p>
        </p:txBody>
      </p:sp>
      <p:sp>
        <p:nvSpPr>
          <p:cNvPr id="135" name="Shape 135"/>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2400" dirty="0"/>
              <a:t>Use Novelist to </a:t>
            </a:r>
            <a:r>
              <a:rPr lang="en" sz="2400" dirty="0" smtClean="0"/>
              <a:t>select titles</a:t>
            </a:r>
          </a:p>
          <a:p>
            <a:pPr lvl="0">
              <a:spcBef>
                <a:spcPts val="0"/>
              </a:spcBef>
              <a:buNone/>
            </a:pPr>
            <a:endParaRPr lang="en" sz="2400" dirty="0"/>
          </a:p>
          <a:p>
            <a:pPr lvl="0">
              <a:spcBef>
                <a:spcPts val="0"/>
              </a:spcBef>
              <a:buNone/>
            </a:pPr>
            <a:r>
              <a:rPr lang="en" sz="1800" dirty="0" smtClean="0"/>
              <a:t>Novelist &gt; </a:t>
            </a:r>
            <a:r>
              <a:rPr lang="en" sz="1800" dirty="0"/>
              <a:t>Keeping Up </a:t>
            </a:r>
            <a:r>
              <a:rPr lang="en" sz="1800" dirty="0" smtClean="0"/>
              <a:t>&gt; </a:t>
            </a:r>
            <a:r>
              <a:rPr lang="en" sz="1800" dirty="0"/>
              <a:t>Mystery &gt; Getting Cozy list</a:t>
            </a:r>
          </a:p>
        </p:txBody>
      </p:sp>
      <p:pic>
        <p:nvPicPr>
          <p:cNvPr id="136" name="Shape 136"/>
          <p:cNvPicPr preferRelativeResize="0"/>
          <p:nvPr/>
        </p:nvPicPr>
        <p:blipFill>
          <a:blip r:embed="rId3">
            <a:alphaModFix/>
          </a:blip>
          <a:stretch>
            <a:fillRect/>
          </a:stretch>
        </p:blipFill>
        <p:spPr>
          <a:xfrm>
            <a:off x="3733800" y="1200150"/>
            <a:ext cx="5268701" cy="3848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r>
              <a:rPr lang="en-US" dirty="0" smtClean="0"/>
              <a:t>Online tutorials and help </a:t>
            </a:r>
            <a:r>
              <a:rPr lang="en-US" dirty="0"/>
              <a:t>- </a:t>
            </a:r>
            <a:r>
              <a:rPr lang="en-US" dirty="0">
                <a:hlinkClick r:id="rId2"/>
              </a:rPr>
              <a:t>https://libraryaware.uservoice.com/knowledgebase</a:t>
            </a:r>
            <a:r>
              <a:rPr lang="en-US" dirty="0" smtClean="0">
                <a:hlinkClick r:id="rId2"/>
              </a:rPr>
              <a:t>/</a:t>
            </a:r>
            <a:endParaRPr lang="en-US" dirty="0" smtClean="0"/>
          </a:p>
          <a:p>
            <a:r>
              <a:rPr lang="en-US" dirty="0" smtClean="0"/>
              <a:t>Request on-site training – call or email Lindsay</a:t>
            </a:r>
            <a:endParaRPr lang="en-US" dirty="0"/>
          </a:p>
        </p:txBody>
      </p:sp>
      <p:sp>
        <p:nvSpPr>
          <p:cNvPr id="3" name="Title 2"/>
          <p:cNvSpPr>
            <a:spLocks noGrp="1"/>
          </p:cNvSpPr>
          <p:nvPr>
            <p:ph type="title"/>
          </p:nvPr>
        </p:nvSpPr>
        <p:spPr/>
        <p:txBody>
          <a:bodyPr/>
          <a:lstStyle/>
          <a:p>
            <a:pPr algn="l"/>
            <a:r>
              <a:rPr lang="en" dirty="0" smtClean="0">
                <a:solidFill>
                  <a:srgbClr val="FF9900"/>
                </a:solidFill>
              </a:rPr>
              <a:t>This is just the tip of the iceberg…</a:t>
            </a:r>
            <a:endParaRPr lang="en-US" dirty="0"/>
          </a:p>
        </p:txBody>
      </p:sp>
    </p:spTree>
    <p:extLst>
      <p:ext uri="{BB962C8B-B14F-4D97-AF65-F5344CB8AC3E}">
        <p14:creationId xmlns:p14="http://schemas.microsoft.com/office/powerpoint/2010/main" val="244073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4800600" y="57150"/>
            <a:ext cx="4191000" cy="4953000"/>
          </a:xfrm>
          <a:prstGeom prst="rect">
            <a:avLst/>
          </a:prstGeom>
          <a:noFill/>
          <a:ln>
            <a:noFill/>
          </a:ln>
        </p:spPr>
      </p:pic>
      <p:sp>
        <p:nvSpPr>
          <p:cNvPr id="2" name="Title 1"/>
          <p:cNvSpPr>
            <a:spLocks noGrp="1"/>
          </p:cNvSpPr>
          <p:nvPr>
            <p:ph type="title"/>
          </p:nvPr>
        </p:nvSpPr>
        <p:spPr/>
        <p:txBody>
          <a:bodyPr/>
          <a:lstStyle/>
          <a:p>
            <a:pPr algn="l"/>
            <a:r>
              <a:rPr lang="en" dirty="0" smtClean="0">
                <a:solidFill>
                  <a:srgbClr val="FF9900"/>
                </a:solidFill>
              </a:rPr>
              <a:t>What is it?</a:t>
            </a:r>
            <a:endParaRPr lang="en-US" dirty="0">
              <a:solidFill>
                <a:srgbClr val="FFC000"/>
              </a:solidFill>
            </a:endParaRPr>
          </a:p>
        </p:txBody>
      </p:sp>
      <p:sp>
        <p:nvSpPr>
          <p:cNvPr id="5" name="Shape 78"/>
          <p:cNvSpPr txBox="1">
            <a:spLocks/>
          </p:cNvSpPr>
          <p:nvPr/>
        </p:nvSpPr>
        <p:spPr>
          <a:xfrm>
            <a:off x="311700" y="1389600"/>
            <a:ext cx="2808000" cy="3179400"/>
          </a:xfrm>
          <a:prstGeom prst="rect">
            <a:avLst/>
          </a:prstGeom>
        </p:spPr>
        <p:txBody>
          <a:bodyPr vert="horz" lIns="91425" tIns="91425" rIns="91425" bIns="91425" rtlCol="0" anchor="t" anchorCtr="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spcBef>
                <a:spcPts val="0"/>
              </a:spcBef>
              <a:buFont typeface="Wingdings 2" pitchFamily="18" charset="2"/>
              <a:buNone/>
            </a:pPr>
            <a:r>
              <a:rPr lang="en-US" sz="2400" dirty="0" smtClean="0"/>
              <a:t>Tools to easily create attractive Reader’s Advisory materials – powered by Novelist</a:t>
            </a:r>
            <a:endParaRPr lang="en-US" sz="2400"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4800" y="285750"/>
            <a:ext cx="2808000" cy="755700"/>
          </a:xfrm>
          <a:prstGeom prst="rect">
            <a:avLst/>
          </a:prstGeom>
        </p:spPr>
        <p:txBody>
          <a:bodyPr lIns="91425" tIns="91425" rIns="91425" bIns="91425" anchor="b" anchorCtr="0">
            <a:noAutofit/>
          </a:bodyPr>
          <a:lstStyle/>
          <a:p>
            <a:pPr lvl="0" algn="l">
              <a:spcBef>
                <a:spcPts val="0"/>
              </a:spcBef>
              <a:buNone/>
            </a:pPr>
            <a:r>
              <a:rPr lang="en" sz="3600" dirty="0">
                <a:solidFill>
                  <a:srgbClr val="FF9900"/>
                </a:solidFill>
              </a:rPr>
              <a:t>Social</a:t>
            </a:r>
          </a:p>
        </p:txBody>
      </p:sp>
      <p:sp>
        <p:nvSpPr>
          <p:cNvPr id="78" name="Shape 78"/>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Post promotions, fliers, etc. to Facebook, Twitter, and Pinterest</a:t>
            </a:r>
            <a:endParaRPr sz="2400" dirty="0"/>
          </a:p>
        </p:txBody>
      </p:sp>
      <p:pic>
        <p:nvPicPr>
          <p:cNvPr id="79" name="Shape 79"/>
          <p:cNvPicPr preferRelativeResize="0"/>
          <p:nvPr/>
        </p:nvPicPr>
        <p:blipFill>
          <a:blip r:embed="rId3">
            <a:alphaModFix/>
          </a:blip>
          <a:stretch>
            <a:fillRect/>
          </a:stretch>
        </p:blipFill>
        <p:spPr>
          <a:xfrm>
            <a:off x="4495800" y="0"/>
            <a:ext cx="4648199"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04800" y="209550"/>
            <a:ext cx="2808000" cy="755700"/>
          </a:xfrm>
          <a:prstGeom prst="rect">
            <a:avLst/>
          </a:prstGeom>
        </p:spPr>
        <p:txBody>
          <a:bodyPr lIns="91425" tIns="91425" rIns="91425" bIns="91425" anchor="b" anchorCtr="0">
            <a:noAutofit/>
          </a:bodyPr>
          <a:lstStyle/>
          <a:p>
            <a:pPr lvl="0" algn="l">
              <a:spcBef>
                <a:spcPts val="0"/>
              </a:spcBef>
              <a:buNone/>
            </a:pPr>
            <a:r>
              <a:rPr lang="en" sz="3600" dirty="0" smtClean="0">
                <a:solidFill>
                  <a:srgbClr val="FF9900"/>
                </a:solidFill>
              </a:rPr>
              <a:t>Lists</a:t>
            </a:r>
            <a:endParaRPr lang="en" sz="3600" dirty="0">
              <a:solidFill>
                <a:srgbClr val="FF9900"/>
              </a:solidFill>
            </a:endParaRPr>
          </a:p>
        </p:txBody>
      </p:sp>
      <p:sp>
        <p:nvSpPr>
          <p:cNvPr id="86" name="Shape 8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Create book (or DVD!) lists with cover images, summaries, and more!</a:t>
            </a:r>
            <a:endParaRPr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001"/>
            <a:ext cx="4572000" cy="504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28600" y="209550"/>
            <a:ext cx="3574500" cy="762000"/>
          </a:xfrm>
          <a:prstGeom prst="rect">
            <a:avLst/>
          </a:prstGeom>
        </p:spPr>
        <p:txBody>
          <a:bodyPr lIns="91425" tIns="91425" rIns="91425" bIns="91425" anchor="b" anchorCtr="0">
            <a:noAutofit/>
          </a:bodyPr>
          <a:lstStyle/>
          <a:p>
            <a:pPr lvl="0">
              <a:spcBef>
                <a:spcPts val="0"/>
              </a:spcBef>
              <a:buNone/>
            </a:pPr>
            <a:r>
              <a:rPr lang="en" sz="3200" dirty="0">
                <a:solidFill>
                  <a:srgbClr val="FF9900"/>
                </a:solidFill>
              </a:rPr>
              <a:t>Shelf talkers</a:t>
            </a:r>
          </a:p>
        </p:txBody>
      </p:sp>
      <p:sp>
        <p:nvSpPr>
          <p:cNvPr id="93" name="Shape 9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Put reviews, descriptions, and recommendations right on the shelves!</a:t>
            </a:r>
            <a:endParaRPr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7150"/>
            <a:ext cx="32385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04800" y="285750"/>
            <a:ext cx="4419600" cy="755700"/>
          </a:xfrm>
          <a:prstGeom prst="rect">
            <a:avLst/>
          </a:prstGeom>
        </p:spPr>
        <p:txBody>
          <a:bodyPr lIns="91425" tIns="91425" rIns="91425" bIns="91425" anchor="b" anchorCtr="0">
            <a:noAutofit/>
          </a:bodyPr>
          <a:lstStyle/>
          <a:p>
            <a:pPr lvl="0" algn="l">
              <a:spcBef>
                <a:spcPts val="0"/>
              </a:spcBef>
              <a:buNone/>
            </a:pPr>
            <a:r>
              <a:rPr lang="en" sz="2800" dirty="0" smtClean="0">
                <a:solidFill>
                  <a:srgbClr val="FF9900"/>
                </a:solidFill>
              </a:rPr>
              <a:t>Fliers, posters, signs</a:t>
            </a:r>
            <a:endParaRPr lang="en" sz="2800" dirty="0">
              <a:solidFill>
                <a:srgbClr val="FF9900"/>
              </a:solidFill>
            </a:endParaRPr>
          </a:p>
        </p:txBody>
      </p:sp>
      <p:sp>
        <p:nvSpPr>
          <p:cNvPr id="100" name="Shape 10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Advertise programs, events, or library news; create engaging library navigation</a:t>
            </a:r>
            <a:endParaRP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02915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lIns="91425" tIns="91425" rIns="91425" bIns="91425" anchor="t" anchorCtr="0">
            <a:noAutofit/>
          </a:bodyPr>
          <a:lstStyle/>
          <a:p>
            <a:pPr lvl="0">
              <a:spcBef>
                <a:spcPts val="0"/>
              </a:spcBef>
              <a:buClr>
                <a:srgbClr val="000000"/>
              </a:buClr>
              <a:buSzPct val="36666"/>
              <a:buFont typeface="Arial"/>
              <a:buNone/>
            </a:pPr>
            <a:r>
              <a:rPr lang="en" sz="3000" dirty="0">
                <a:solidFill>
                  <a:srgbClr val="FF9900"/>
                </a:solidFill>
              </a:rPr>
              <a:t>https://www.libraryaware.com/login</a:t>
            </a:r>
          </a:p>
        </p:txBody>
      </p:sp>
      <p:sp>
        <p:nvSpPr>
          <p:cNvPr id="70" name="Shape 7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71" name="Shape 71"/>
          <p:cNvPicPr preferRelativeResize="0"/>
          <p:nvPr/>
        </p:nvPicPr>
        <p:blipFill>
          <a:blip r:embed="rId3">
            <a:alphaModFix/>
          </a:blip>
          <a:stretch>
            <a:fillRect/>
          </a:stretch>
        </p:blipFill>
        <p:spPr>
          <a:xfrm>
            <a:off x="311700" y="1225224"/>
            <a:ext cx="8520600" cy="35564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4800" y="285750"/>
            <a:ext cx="4114800" cy="755700"/>
          </a:xfrm>
          <a:prstGeom prst="rect">
            <a:avLst/>
          </a:prstGeom>
        </p:spPr>
        <p:txBody>
          <a:bodyPr lIns="91425" tIns="91425" rIns="91425" bIns="91425" anchor="b" anchorCtr="0">
            <a:noAutofit/>
          </a:bodyPr>
          <a:lstStyle/>
          <a:p>
            <a:pPr lvl="0" algn="l">
              <a:spcBef>
                <a:spcPts val="0"/>
              </a:spcBef>
              <a:buNone/>
            </a:pPr>
            <a:r>
              <a:rPr lang="en" sz="3600" dirty="0">
                <a:solidFill>
                  <a:srgbClr val="FF9900"/>
                </a:solidFill>
              </a:rPr>
              <a:t>Get started</a:t>
            </a:r>
          </a:p>
        </p:txBody>
      </p:sp>
      <p:sp>
        <p:nvSpPr>
          <p:cNvPr id="106" name="Shape 10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US" sz="2400" dirty="0" smtClean="0"/>
              <a:t>Create a new promotion</a:t>
            </a:r>
            <a:endParaRPr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846" y="1200150"/>
            <a:ext cx="614566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28600" y="285750"/>
            <a:ext cx="7613100" cy="755700"/>
          </a:xfrm>
          <a:prstGeom prst="rect">
            <a:avLst/>
          </a:prstGeom>
        </p:spPr>
        <p:txBody>
          <a:bodyPr lIns="91425" tIns="91425" rIns="91425" bIns="91425" anchor="b" anchorCtr="0">
            <a:noAutofit/>
          </a:bodyPr>
          <a:lstStyle/>
          <a:p>
            <a:pPr lvl="0" algn="l">
              <a:spcBef>
                <a:spcPts val="0"/>
              </a:spcBef>
              <a:buNone/>
            </a:pPr>
            <a:r>
              <a:rPr lang="en" sz="3600" dirty="0">
                <a:solidFill>
                  <a:srgbClr val="FF9900"/>
                </a:solidFill>
              </a:rPr>
              <a:t>Start </a:t>
            </a:r>
            <a:r>
              <a:rPr lang="en" sz="3600" dirty="0" smtClean="0">
                <a:solidFill>
                  <a:srgbClr val="FF9900"/>
                </a:solidFill>
              </a:rPr>
              <a:t>a new promotion</a:t>
            </a:r>
            <a:endParaRPr lang="en" sz="3600" dirty="0">
              <a:solidFill>
                <a:srgbClr val="FF9900"/>
              </a:solidFill>
            </a:endParaRPr>
          </a:p>
        </p:txBody>
      </p:sp>
      <p:sp>
        <p:nvSpPr>
          <p:cNvPr id="112" name="Shape 112"/>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400" dirty="0"/>
              <a:t>Promotion </a:t>
            </a:r>
            <a:r>
              <a:rPr lang="en" sz="2400" dirty="0" smtClean="0"/>
              <a:t>name</a:t>
            </a:r>
          </a:p>
          <a:p>
            <a:r>
              <a:rPr lang="en" sz="1800" dirty="0" smtClean="0"/>
              <a:t>Multiple items can go into a single promotion</a:t>
            </a:r>
            <a:endParaRPr lang="en" sz="1800" dirty="0" smtClean="0"/>
          </a:p>
          <a:p>
            <a:pPr lvl="0" rtl="0">
              <a:spcBef>
                <a:spcPts val="0"/>
              </a:spcBef>
              <a:buNone/>
            </a:pPr>
            <a:endParaRPr lang="en" sz="2400" dirty="0"/>
          </a:p>
          <a:p>
            <a:pPr lvl="0" rtl="0">
              <a:spcBef>
                <a:spcPts val="0"/>
              </a:spcBef>
              <a:buNone/>
            </a:pPr>
            <a:r>
              <a:rPr lang="en" sz="2400" dirty="0"/>
              <a:t>B</a:t>
            </a:r>
            <a:r>
              <a:rPr lang="en" sz="2400" dirty="0" smtClean="0"/>
              <a:t>randing set</a:t>
            </a:r>
          </a:p>
          <a:p>
            <a:r>
              <a:rPr lang="en" sz="1800" dirty="0" smtClean="0"/>
              <a:t>Library info &amp; logo</a:t>
            </a:r>
            <a:endParaRPr lang="en" sz="1800" dirty="0"/>
          </a:p>
          <a:p>
            <a:pPr lvl="0" rtl="0">
              <a:spcBef>
                <a:spcPts val="0"/>
              </a:spcBef>
              <a:buNone/>
            </a:pPr>
            <a:endParaRPr sz="2400" dirty="0"/>
          </a:p>
          <a:p>
            <a:pPr lvl="0">
              <a:spcBef>
                <a:spcPts val="0"/>
              </a:spcBef>
              <a:buNone/>
            </a:pPr>
            <a:endParaRPr dirty="0"/>
          </a:p>
        </p:txBody>
      </p:sp>
      <p:pic>
        <p:nvPicPr>
          <p:cNvPr id="113" name="Shape 113"/>
          <p:cNvPicPr preferRelativeResize="0"/>
          <p:nvPr/>
        </p:nvPicPr>
        <p:blipFill>
          <a:blip r:embed="rId3">
            <a:alphaModFix/>
          </a:blip>
          <a:stretch>
            <a:fillRect/>
          </a:stretch>
        </p:blipFill>
        <p:spPr>
          <a:xfrm>
            <a:off x="3124200" y="1504950"/>
            <a:ext cx="5568774" cy="2980375"/>
          </a:xfrm>
          <a:prstGeom prst="rect">
            <a:avLst/>
          </a:prstGeom>
          <a:noFill/>
          <a:ln>
            <a:noFill/>
          </a:ln>
        </p:spPr>
      </p:pic>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51</TotalTime>
  <Words>403</Words>
  <Application>Microsoft Office PowerPoint</Application>
  <PresentationFormat>On-screen Show (16:9)</PresentationFormat>
  <Paragraphs>46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Franklin Gothic Medium</vt:lpstr>
      <vt:lpstr>Wingdings</vt:lpstr>
      <vt:lpstr>Average</vt:lpstr>
      <vt:lpstr>Wingdings 2</vt:lpstr>
      <vt:lpstr>Grid</vt:lpstr>
      <vt:lpstr>Easy readers’ advisory  with  Library Aware </vt:lpstr>
      <vt:lpstr>What is it?</vt:lpstr>
      <vt:lpstr>Social</vt:lpstr>
      <vt:lpstr>Lists</vt:lpstr>
      <vt:lpstr>Shelf talkers</vt:lpstr>
      <vt:lpstr>Fliers, posters, signs</vt:lpstr>
      <vt:lpstr>https://www.libraryaware.com/login</vt:lpstr>
      <vt:lpstr>Get started</vt:lpstr>
      <vt:lpstr>Start a new promotion</vt:lpstr>
      <vt:lpstr>Select a template</vt:lpstr>
      <vt:lpstr>Select and go</vt:lpstr>
      <vt:lpstr>Or customize</vt:lpstr>
      <vt:lpstr>This is just the tip of the iceberg…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readers’ advisory  with  Library Aware</dc:title>
  <dc:creator>Lindsay Stratton</dc:creator>
  <cp:lastModifiedBy>Lindsay Stratton</cp:lastModifiedBy>
  <cp:revision>6</cp:revision>
  <cp:lastPrinted>2016-04-14T19:37:57Z</cp:lastPrinted>
  <dcterms:modified xsi:type="dcterms:W3CDTF">2016-04-14T20:01:05Z</dcterms:modified>
</cp:coreProperties>
</file>