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81" r:id="rId5"/>
    <p:sldId id="287" r:id="rId6"/>
    <p:sldId id="258" r:id="rId7"/>
    <p:sldId id="288" r:id="rId8"/>
    <p:sldId id="278" r:id="rId9"/>
    <p:sldId id="282" r:id="rId10"/>
    <p:sldId id="259" r:id="rId11"/>
    <p:sldId id="289" r:id="rId12"/>
    <p:sldId id="290" r:id="rId13"/>
    <p:sldId id="264" r:id="rId14"/>
    <p:sldId id="262" r:id="rId15"/>
    <p:sldId id="268" r:id="rId16"/>
    <p:sldId id="260" r:id="rId17"/>
    <p:sldId id="273" r:id="rId18"/>
    <p:sldId id="274" r:id="rId19"/>
    <p:sldId id="265" r:id="rId20"/>
    <p:sldId id="266" r:id="rId21"/>
    <p:sldId id="275" r:id="rId22"/>
    <p:sldId id="267" r:id="rId23"/>
    <p:sldId id="261" r:id="rId24"/>
    <p:sldId id="269" r:id="rId25"/>
    <p:sldId id="270" r:id="rId26"/>
    <p:sldId id="271" r:id="rId27"/>
    <p:sldId id="272" r:id="rId28"/>
    <p:sldId id="280" r:id="rId29"/>
    <p:sldId id="279" r:id="rId30"/>
    <p:sldId id="291" r:id="rId31"/>
    <p:sldId id="277" r:id="rId32"/>
    <p:sldId id="283" r:id="rId33"/>
    <p:sldId id="285" r:id="rId34"/>
    <p:sldId id="276" r:id="rId35"/>
    <p:sldId id="292" r:id="rId36"/>
    <p:sldId id="286" r:id="rId37"/>
    <p:sldId id="293" r:id="rId38"/>
  </p:sldIdLst>
  <p:sldSz cx="9144000" cy="6858000" type="screen4x3"/>
  <p:notesSz cx="6858000" cy="9144000"/>
  <p:custShowLst>
    <p:custShow name="Custom Show 1" id="0">
      <p:sldLst>
        <p:sld r:id="rId5"/>
        <p:sld r:id="rId7"/>
        <p:sld r:id="rId9"/>
        <p:sld r:id="rId10"/>
        <p:sld r:id="rId11"/>
        <p:sld r:id="rId14"/>
        <p:sld r:id="rId15"/>
        <p:sld r:id="rId16"/>
        <p:sld r:id="rId1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1" d="100"/>
          <a:sy n="6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6F6031-20F5-49DB-80E2-F32A1EC0A8BE}" type="datetimeFigureOut">
              <a:rPr lang="en-US" smtClean="0"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F1D537-69A3-4DA6-A0E1-0D68E35935F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What to read after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Stieg </a:t>
            </a:r>
            <a:r>
              <a:rPr lang="en-US" sz="54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Larsson (RIP)</a:t>
            </a:r>
          </a:p>
        </p:txBody>
      </p:sp>
    </p:spTree>
    <p:extLst>
      <p:ext uri="{BB962C8B-B14F-4D97-AF65-F5344CB8AC3E}">
        <p14:creationId xmlns:p14="http://schemas.microsoft.com/office/powerpoint/2010/main" val="22988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27">
        <p14:reveal/>
      </p:transition>
    </mc:Choice>
    <mc:Fallback xmlns="">
      <p:transition spd="slow" advTm="3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6019800" cy="519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39377"/>
      </p:ext>
    </p:extLst>
  </p:cSld>
  <p:clrMapOvr>
    <a:masterClrMapping/>
  </p:clrMapOvr>
  <p:transition spd="slow" advTm="1195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8124" y="609599"/>
            <a:ext cx="8605838" cy="5863808"/>
            <a:chOff x="238124" y="609599"/>
            <a:chExt cx="8605838" cy="58638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75151"/>
              <a:ext cx="3052761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615" y="703489"/>
              <a:ext cx="2811195" cy="1870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587" y="4568407"/>
              <a:ext cx="2619375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4" y="609599"/>
              <a:ext cx="2838489" cy="190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10" y="729342"/>
              <a:ext cx="2875189" cy="1937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6" y="2491467"/>
              <a:ext cx="3184788" cy="207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85" y="4383542"/>
              <a:ext cx="2926825" cy="2089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85" y="2541250"/>
              <a:ext cx="2812525" cy="184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6" y="4454297"/>
              <a:ext cx="2838490" cy="201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110" y="4383542"/>
              <a:ext cx="2841852" cy="2089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514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28123" cy="501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4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r="10317"/>
          <a:stretch>
            <a:fillRect/>
          </a:stretch>
        </p:blipFill>
        <p:spPr>
          <a:xfrm>
            <a:off x="1600200" y="914400"/>
            <a:ext cx="5715000" cy="5324023"/>
          </a:xfrm>
        </p:spPr>
      </p:pic>
    </p:spTree>
    <p:extLst>
      <p:ext uri="{BB962C8B-B14F-4D97-AF65-F5344CB8AC3E}">
        <p14:creationId xmlns:p14="http://schemas.microsoft.com/office/powerpoint/2010/main" val="4209487490"/>
      </p:ext>
    </p:extLst>
  </p:cSld>
  <p:clrMapOvr>
    <a:masterClrMapping/>
  </p:clrMapOvr>
  <p:transition spd="slow" advTm="1906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9000" cy="5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27505"/>
      </p:ext>
    </p:extLst>
  </p:cSld>
  <p:clrMapOvr>
    <a:masterClrMapping/>
  </p:clrMapOvr>
  <p:transition spd="slow" advTm="2067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>
            <a:fillRect/>
          </a:stretch>
        </p:blipFill>
        <p:spPr>
          <a:xfrm>
            <a:off x="1066800" y="762000"/>
            <a:ext cx="5904390" cy="5500456"/>
          </a:xfrm>
        </p:spPr>
      </p:pic>
    </p:spTree>
    <p:extLst>
      <p:ext uri="{BB962C8B-B14F-4D97-AF65-F5344CB8AC3E}">
        <p14:creationId xmlns:p14="http://schemas.microsoft.com/office/powerpoint/2010/main" val="3719348758"/>
      </p:ext>
    </p:extLst>
  </p:cSld>
  <p:clrMapOvr>
    <a:masterClrMapping/>
  </p:clrMapOvr>
  <p:transition spd="slow" advTm="2768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11869" b="6193"/>
          <a:stretch/>
        </p:blipFill>
        <p:spPr>
          <a:xfrm>
            <a:off x="1251417" y="838200"/>
            <a:ext cx="6452477" cy="5638800"/>
          </a:xfrm>
        </p:spPr>
      </p:pic>
    </p:spTree>
    <p:extLst>
      <p:ext uri="{BB962C8B-B14F-4D97-AF65-F5344CB8AC3E}">
        <p14:creationId xmlns:p14="http://schemas.microsoft.com/office/powerpoint/2010/main" val="3455922219"/>
      </p:ext>
    </p:extLst>
  </p:cSld>
  <p:clrMapOvr>
    <a:masterClrMapping/>
  </p:clrMapOvr>
  <p:transition spd="slow" advTm="459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Lots and lots of </a:t>
            </a:r>
          </a:p>
        </p:txBody>
      </p:sp>
      <p:pic>
        <p:nvPicPr>
          <p:cNvPr id="8195" name="Picture 3" descr="C:\Users\Ellen\AppData\Local\Microsoft\Windows\Temporary Internet Files\Content.IE5\01AZX4E6\MP9004425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657600" cy="5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7163"/>
      </p:ext>
    </p:extLst>
  </p:cSld>
  <p:clrMapOvr>
    <a:masterClrMapping/>
  </p:clrMapOvr>
  <p:transition spd="slow" advTm="2284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1761680" cy="2590800"/>
          </a:xfrm>
        </p:spPr>
        <p:txBody>
          <a:bodyPr/>
          <a:lstStyle/>
          <a:p>
            <a:r>
              <a:rPr lang="en-US" dirty="0" smtClean="0"/>
              <a:t>Along with carbs will encourage people to talk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888160" cy="370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3147"/>
      </p:ext>
    </p:extLst>
  </p:cSld>
  <p:clrMapOvr>
    <a:masterClrMapping/>
  </p:clrMapOvr>
  <p:transition spd="slow" advTm="2571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len\Pictures\Clips\red her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47679"/>
      </p:ext>
    </p:extLst>
  </p:cSld>
  <p:clrMapOvr>
    <a:masterClrMapping/>
  </p:clrMapOvr>
  <p:transition spd="slow" advTm="226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Nordic Noir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Scandi </a:t>
            </a: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rime Lit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9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9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lvl="1" indent="0">
              <a:spcBef>
                <a:spcPct val="0"/>
              </a:spcBef>
              <a:buNone/>
            </a:pPr>
            <a:endParaRPr lang="en-U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24">
        <p14:reveal/>
      </p:transition>
    </mc:Choice>
    <mc:Fallback xmlns="">
      <p:transition spd="slow" advTm="4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r="14288"/>
          <a:stretch>
            <a:fillRect/>
          </a:stretch>
        </p:blipFill>
        <p:spPr>
          <a:xfrm>
            <a:off x="1600200" y="838200"/>
            <a:ext cx="5904390" cy="5500456"/>
          </a:xfrm>
        </p:spPr>
      </p:pic>
    </p:spTree>
    <p:extLst>
      <p:ext uri="{BB962C8B-B14F-4D97-AF65-F5344CB8AC3E}">
        <p14:creationId xmlns:p14="http://schemas.microsoft.com/office/powerpoint/2010/main" val="3077293683"/>
      </p:ext>
    </p:extLst>
  </p:cSld>
  <p:clrMapOvr>
    <a:masterClrMapping/>
  </p:clrMapOvr>
  <p:transition spd="slow" advTm="5651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6211"/>
            <a:ext cx="6678296" cy="444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1726"/>
      </p:ext>
    </p:extLst>
  </p:cSld>
  <p:clrMapOvr>
    <a:masterClrMapping/>
  </p:clrMapOvr>
  <p:transition spd="slow" advTm="5078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b="18830"/>
          <a:stretch>
            <a:fillRect/>
          </a:stretch>
        </p:blipFill>
        <p:spPr>
          <a:xfrm>
            <a:off x="1676400" y="914400"/>
            <a:ext cx="5904390" cy="5500456"/>
          </a:xfrm>
        </p:spPr>
      </p:pic>
    </p:spTree>
    <p:extLst>
      <p:ext uri="{BB962C8B-B14F-4D97-AF65-F5344CB8AC3E}">
        <p14:creationId xmlns:p14="http://schemas.microsoft.com/office/powerpoint/2010/main" val="4046848475"/>
      </p:ext>
    </p:extLst>
  </p:cSld>
  <p:clrMapOvr>
    <a:masterClrMapping/>
  </p:clrMapOvr>
  <p:transition spd="slow" advTm="7105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57400" y="2286000"/>
            <a:ext cx="11353800" cy="3046988"/>
          </a:xfrm>
          <a:prstGeom prst="rect">
            <a:avLst/>
          </a:prstGeom>
          <a:noFill/>
          <a:ln w="38100">
            <a:noFill/>
          </a:ln>
          <a:scene3d>
            <a:camera prst="isometricRightUp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sz="9600" b="1" dirty="0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/>
              </a:rPr>
              <a:t>International Bestseller !</a:t>
            </a:r>
            <a:endParaRPr lang="en-US" sz="9600" b="1" dirty="0">
              <a:ln w="57150">
                <a:solidFill>
                  <a:srgbClr val="C00000"/>
                </a:solidFill>
                <a:prstDash val="solid"/>
                <a:miter lim="800000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0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949">
        <p14:reveal/>
      </p:transition>
    </mc:Choice>
    <mc:Fallback xmlns="">
      <p:transition spd="slow" advTm="69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Feature</a:t>
            </a:r>
            <a:br>
              <a:rPr lang="en-US" dirty="0" smtClean="0"/>
            </a:br>
            <a:r>
              <a:rPr lang="en-US" dirty="0" smtClean="0"/>
              <a:t> are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40">
        <p14:reveal/>
      </p:transition>
    </mc:Choice>
    <mc:Fallback xmlns="">
      <p:transition spd="slow" advTm="37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len\AppData\Local\Microsoft\Windows\Temporary Internet Files\Content.IE5\01AZX4E6\MP9002622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495800" cy="445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22">
        <p14:reveal/>
      </p:transition>
    </mc:Choice>
    <mc:Fallback xmlns="">
      <p:transition spd="slow" advTm="14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len\AppData\Local\Microsoft\Windows\Temporary Internet Files\Content.IE5\616W3RXL\MP9004317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9">
        <p14:reveal/>
      </p:transition>
    </mc:Choice>
    <mc:Fallback xmlns="">
      <p:transition spd="slow" advTm="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llen\AppData\Local\Microsoft\Windows\Temporary Internet Files\Content.IE5\01AZX4E6\MP9004264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33800" cy="51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01">
        <p14:reveal/>
      </p:transition>
    </mc:Choice>
    <mc:Fallback xmlns="">
      <p:transition spd="slow" advTm="2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64" y="1371600"/>
            <a:ext cx="662303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522164"/>
      </p:ext>
    </p:extLst>
  </p:cSld>
  <p:clrMapOvr>
    <a:masterClrMapping/>
  </p:clrMapOvr>
  <p:transition spd="slow" advTm="1746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4958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5805"/>
      </p:ext>
    </p:extLst>
  </p:cSld>
  <p:clrMapOvr>
    <a:masterClrMapping/>
  </p:clrMapOvr>
  <p:transition spd="slow" advTm="77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410200" cy="6021672"/>
          </a:xfrm>
        </p:spPr>
      </p:pic>
    </p:spTree>
    <p:extLst>
      <p:ext uri="{BB962C8B-B14F-4D97-AF65-F5344CB8AC3E}">
        <p14:creationId xmlns:p14="http://schemas.microsoft.com/office/powerpoint/2010/main" val="25519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04">
        <p14:reveal/>
      </p:transition>
    </mc:Choice>
    <mc:Fallback xmlns="">
      <p:transition spd="slow" advTm="2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384956" cy="51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62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Reoccurring themes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Welfare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Nazism in History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0"/>
            <a:ext cx="3857695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33725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467">
        <p14:reveal/>
      </p:transition>
    </mc:Choice>
    <mc:Fallback xmlns="">
      <p:transition spd="slow" advTm="15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contributing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Olof Palme’s </a:t>
            </a:r>
            <a:r>
              <a:rPr lang="en-US" b="1" dirty="0" smtClean="0"/>
              <a:t>Assassination (1986)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900" b="1" dirty="0"/>
              <a:t>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Urban crowding</a:t>
            </a:r>
          </a:p>
          <a:p>
            <a:r>
              <a:rPr lang="en-US" dirty="0" smtClean="0"/>
              <a:t>Apartment size</a:t>
            </a:r>
          </a:p>
          <a:p>
            <a:pPr marL="274320" lvl="1" indent="0">
              <a:buNone/>
            </a:pPr>
            <a:r>
              <a:rPr lang="en-US" dirty="0" smtClean="0"/>
              <a:t>US</a:t>
            </a:r>
            <a:r>
              <a:rPr lang="en-US" dirty="0"/>
              <a:t>: </a:t>
            </a:r>
            <a:r>
              <a:rPr lang="en-US" dirty="0" smtClean="0"/>
              <a:t>2,300 sq. ft.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Denmark</a:t>
            </a:r>
            <a:r>
              <a:rPr lang="en-US" dirty="0"/>
              <a:t>: </a:t>
            </a:r>
            <a:r>
              <a:rPr lang="en-US" dirty="0" smtClean="0"/>
              <a:t>1,475 sq. ft.</a:t>
            </a:r>
          </a:p>
          <a:p>
            <a:endParaRPr lang="en-US" dirty="0"/>
          </a:p>
          <a:p>
            <a:r>
              <a:rPr lang="en-US" dirty="0" smtClean="0"/>
              <a:t>Open space in the country</a:t>
            </a:r>
          </a:p>
          <a:p>
            <a:r>
              <a:rPr lang="en-US" dirty="0" smtClean="0"/>
              <a:t>Summer cottages</a:t>
            </a:r>
          </a:p>
          <a:p>
            <a:r>
              <a:rPr lang="en-US" dirty="0" smtClean="0"/>
              <a:t>Outdoors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7587">
        <p14:reveal/>
      </p:transition>
    </mc:Choice>
    <mc:Fallback xmlns="">
      <p:transition spd="slow" advTm="37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characterized by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9" y="2057400"/>
            <a:ext cx="33316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360208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Violence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8543"/>
            <a:ext cx="431691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13932"/>
            <a:ext cx="367503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351">
        <p14:reveal/>
      </p:transition>
    </mc:Choice>
    <mc:Fallback xmlns="">
      <p:transition spd="slow" advTm="13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Appeal?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Readers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International Readers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0" y="2743200"/>
            <a:ext cx="409060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55" y="2438400"/>
            <a:ext cx="3550053" cy="3951288"/>
          </a:xfrm>
        </p:spPr>
      </p:pic>
    </p:spTree>
    <p:extLst>
      <p:ext uri="{BB962C8B-B14F-4D97-AF65-F5344CB8AC3E}">
        <p14:creationId xmlns:p14="http://schemas.microsoft.com/office/powerpoint/2010/main" val="29559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3931920" cy="4637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Storyline</a:t>
            </a:r>
          </a:p>
          <a:p>
            <a:pPr lvl="1"/>
            <a:r>
              <a:rPr lang="en-US" dirty="0" smtClean="0"/>
              <a:t>Character-driven</a:t>
            </a:r>
          </a:p>
          <a:p>
            <a:pPr lvl="1"/>
            <a:r>
              <a:rPr lang="en-US" dirty="0" smtClean="0"/>
              <a:t>Intricately plotted</a:t>
            </a:r>
          </a:p>
          <a:p>
            <a:pPr lvl="1"/>
            <a:r>
              <a:rPr lang="en-US" dirty="0" smtClean="0"/>
              <a:t>Strong sense of place</a:t>
            </a:r>
          </a:p>
          <a:p>
            <a:pPr lvl="1"/>
            <a:r>
              <a:rPr lang="en-US" dirty="0" smtClean="0"/>
              <a:t>Violent</a:t>
            </a:r>
          </a:p>
          <a:p>
            <a:pPr lvl="1"/>
            <a:r>
              <a:rPr lang="en-US" dirty="0" smtClean="0"/>
              <a:t>Realism</a:t>
            </a:r>
          </a:p>
          <a:p>
            <a:pPr lvl="1"/>
            <a:r>
              <a:rPr lang="en-US" dirty="0" smtClean="0"/>
              <a:t>Concern for social issues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Pace</a:t>
            </a:r>
          </a:p>
          <a:p>
            <a:pPr lvl="1"/>
            <a:r>
              <a:rPr lang="en-US" dirty="0" smtClean="0"/>
              <a:t>Relaxed</a:t>
            </a:r>
          </a:p>
          <a:p>
            <a:pPr lvl="1"/>
            <a:r>
              <a:rPr lang="en-US" dirty="0" smtClean="0"/>
              <a:t>Deliberate</a:t>
            </a:r>
          </a:p>
          <a:p>
            <a:pPr lvl="1"/>
            <a:r>
              <a:rPr lang="en-US" dirty="0" smtClean="0"/>
              <a:t>Fast-paced</a:t>
            </a:r>
          </a:p>
          <a:p>
            <a:pPr lvl="1"/>
            <a:r>
              <a:rPr lang="en-US" dirty="0" smtClean="0"/>
              <a:t>Better read than listened to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39319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Tone</a:t>
            </a:r>
          </a:p>
          <a:p>
            <a:pPr lvl="1"/>
            <a:r>
              <a:rPr lang="en-US" dirty="0" smtClean="0"/>
              <a:t>Atmospheric</a:t>
            </a:r>
          </a:p>
          <a:p>
            <a:pPr lvl="1"/>
            <a:r>
              <a:rPr lang="en-US" dirty="0" smtClean="0"/>
              <a:t>Bleak</a:t>
            </a:r>
          </a:p>
          <a:p>
            <a:pPr lvl="1"/>
            <a:r>
              <a:rPr lang="en-US" dirty="0" smtClean="0"/>
              <a:t>Moody</a:t>
            </a:r>
          </a:p>
          <a:p>
            <a:pPr lvl="1"/>
            <a:r>
              <a:rPr lang="en-US" dirty="0" smtClean="0"/>
              <a:t>Suspenseful</a:t>
            </a:r>
          </a:p>
          <a:p>
            <a:pPr lvl="1"/>
            <a:r>
              <a:rPr lang="en-US" dirty="0" smtClean="0"/>
              <a:t>Disturbing</a:t>
            </a:r>
          </a:p>
          <a:p>
            <a:pPr lvl="1"/>
            <a:r>
              <a:rPr lang="en-US" dirty="0" smtClean="0"/>
              <a:t>Menacing</a:t>
            </a:r>
          </a:p>
          <a:p>
            <a:pPr lvl="1"/>
            <a:r>
              <a:rPr lang="en-US" dirty="0" smtClean="0"/>
              <a:t>Melancholy</a:t>
            </a:r>
          </a:p>
          <a:p>
            <a:pPr marL="0" indent="0">
              <a:buNone/>
            </a:pPr>
            <a:r>
              <a:rPr lang="en-US" dirty="0" smtClean="0"/>
              <a:t>Writing Style</a:t>
            </a:r>
          </a:p>
          <a:p>
            <a:pPr lvl="1"/>
            <a:r>
              <a:rPr lang="en-US" dirty="0" smtClean="0"/>
              <a:t>Gritty</a:t>
            </a:r>
          </a:p>
          <a:p>
            <a:pPr lvl="1"/>
            <a:r>
              <a:rPr lang="en-US" dirty="0" smtClean="0"/>
              <a:t>Ironic</a:t>
            </a:r>
          </a:p>
          <a:p>
            <a:pPr lvl="1"/>
            <a:r>
              <a:rPr lang="en-US" dirty="0" smtClean="0"/>
              <a:t>Compelling</a:t>
            </a:r>
          </a:p>
          <a:p>
            <a:pPr lvl="1"/>
            <a:r>
              <a:rPr lang="en-US" dirty="0" smtClean="0"/>
              <a:t>Literate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read after </a:t>
            </a:r>
            <a:r>
              <a:rPr lang="en-US" dirty="0" err="1" smtClean="0"/>
              <a:t>Stieg</a:t>
            </a:r>
            <a:r>
              <a:rPr lang="en-US" dirty="0" smtClean="0"/>
              <a:t> Larsson?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965448"/>
          </a:xfrm>
        </p:spPr>
        <p:txBody>
          <a:bodyPr>
            <a:normAutofit/>
          </a:bodyPr>
          <a:lstStyle/>
          <a:p>
            <a:r>
              <a:rPr lang="en-US" sz="2000" dirty="0"/>
              <a:t>Karin </a:t>
            </a:r>
            <a:r>
              <a:rPr lang="en-US" sz="2000" dirty="0" err="1"/>
              <a:t>Alvtegen</a:t>
            </a:r>
            <a:endParaRPr lang="en-US" sz="2000" dirty="0"/>
          </a:p>
          <a:p>
            <a:r>
              <a:rPr lang="en-US" sz="2000" dirty="0" err="1"/>
              <a:t>Ake</a:t>
            </a:r>
            <a:r>
              <a:rPr lang="en-US" sz="2000" dirty="0"/>
              <a:t> </a:t>
            </a:r>
            <a:r>
              <a:rPr lang="en-US" sz="2000" dirty="0" err="1"/>
              <a:t>Edwardson</a:t>
            </a:r>
            <a:endParaRPr lang="en-US" sz="2000" dirty="0"/>
          </a:p>
          <a:p>
            <a:r>
              <a:rPr lang="en-US" sz="2000" dirty="0"/>
              <a:t>Karin </a:t>
            </a:r>
            <a:r>
              <a:rPr lang="en-US" sz="2000" dirty="0" err="1"/>
              <a:t>Fossum</a:t>
            </a:r>
            <a:endParaRPr lang="en-US" sz="2000" dirty="0"/>
          </a:p>
          <a:p>
            <a:r>
              <a:rPr lang="en-US" sz="2000" dirty="0"/>
              <a:t>Anne Holt</a:t>
            </a:r>
          </a:p>
          <a:p>
            <a:r>
              <a:rPr lang="en-US" sz="2000" dirty="0" err="1"/>
              <a:t>Arnaldur</a:t>
            </a:r>
            <a:r>
              <a:rPr lang="en-US" sz="2000" dirty="0"/>
              <a:t> </a:t>
            </a:r>
            <a:r>
              <a:rPr lang="en-US" sz="2000" dirty="0" err="1" smtClean="0"/>
              <a:t>Indridason</a:t>
            </a:r>
            <a:endParaRPr lang="en-US" sz="2000" dirty="0"/>
          </a:p>
          <a:p>
            <a:r>
              <a:rPr lang="en-US" sz="2000" dirty="0"/>
              <a:t>Lars </a:t>
            </a:r>
            <a:r>
              <a:rPr lang="en-US" sz="2000" dirty="0" err="1"/>
              <a:t>Kepler</a:t>
            </a:r>
            <a:endParaRPr lang="en-US" sz="2000" dirty="0"/>
          </a:p>
          <a:p>
            <a:r>
              <a:rPr lang="en-US" sz="2000" dirty="0" err="1" smtClean="0"/>
              <a:t>Asa</a:t>
            </a:r>
            <a:r>
              <a:rPr lang="en-US" sz="2000" dirty="0" smtClean="0"/>
              <a:t> </a:t>
            </a:r>
            <a:r>
              <a:rPr lang="en-US" sz="2000" dirty="0"/>
              <a:t>Larsson</a:t>
            </a:r>
          </a:p>
          <a:p>
            <a:r>
              <a:rPr lang="en-US" sz="2000" dirty="0"/>
              <a:t>Camilla </a:t>
            </a:r>
            <a:r>
              <a:rPr lang="en-US" sz="2000" dirty="0" err="1" smtClean="0"/>
              <a:t>Lackberg</a:t>
            </a:r>
            <a:endParaRPr lang="en-US" sz="2000" dirty="0" smtClean="0"/>
          </a:p>
          <a:p>
            <a:r>
              <a:rPr lang="en-US" sz="2000" dirty="0"/>
              <a:t>Henning </a:t>
            </a:r>
            <a:r>
              <a:rPr lang="en-US" sz="2000" dirty="0" err="1"/>
              <a:t>Mankell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3965448"/>
          </a:xfrm>
        </p:spPr>
        <p:txBody>
          <a:bodyPr/>
          <a:lstStyle/>
          <a:p>
            <a:r>
              <a:rPr lang="en-US" sz="2000" dirty="0"/>
              <a:t>Jo </a:t>
            </a:r>
            <a:r>
              <a:rPr lang="en-US" sz="2000" dirty="0" err="1"/>
              <a:t>Nesbo</a:t>
            </a:r>
            <a:endParaRPr lang="en-US" sz="2000" dirty="0"/>
          </a:p>
          <a:p>
            <a:r>
              <a:rPr lang="en-US" sz="2000" dirty="0" err="1" smtClean="0"/>
              <a:t>Hakan</a:t>
            </a:r>
            <a:r>
              <a:rPr lang="en-US" sz="2000" dirty="0" smtClean="0"/>
              <a:t> </a:t>
            </a:r>
            <a:r>
              <a:rPr lang="en-US" sz="2000" dirty="0" err="1"/>
              <a:t>Nesser</a:t>
            </a:r>
            <a:endParaRPr lang="en-US" sz="2000" dirty="0"/>
          </a:p>
          <a:p>
            <a:r>
              <a:rPr lang="en-US" sz="2000" dirty="0" smtClean="0"/>
              <a:t>Anders </a:t>
            </a:r>
            <a:r>
              <a:rPr lang="en-US" sz="2000" dirty="0" err="1"/>
              <a:t>Roslund</a:t>
            </a:r>
            <a:endParaRPr lang="en-US" sz="2000" dirty="0"/>
          </a:p>
          <a:p>
            <a:r>
              <a:rPr lang="en-US" sz="2000" dirty="0" err="1"/>
              <a:t>Maj</a:t>
            </a:r>
            <a:r>
              <a:rPr lang="en-US" sz="2000" dirty="0"/>
              <a:t> </a:t>
            </a:r>
            <a:r>
              <a:rPr lang="en-US" sz="2000" dirty="0" err="1" smtClean="0"/>
              <a:t>Sjowall</a:t>
            </a:r>
            <a:endParaRPr lang="en-US" sz="2000" dirty="0" smtClean="0"/>
          </a:p>
          <a:p>
            <a:r>
              <a:rPr lang="en-US" sz="2000" dirty="0" smtClean="0"/>
              <a:t>James Thompson</a:t>
            </a:r>
          </a:p>
          <a:p>
            <a:r>
              <a:rPr lang="en-US" sz="2000" dirty="0" smtClean="0"/>
              <a:t>Gunnar </a:t>
            </a:r>
            <a:r>
              <a:rPr lang="en-US" sz="2000" dirty="0" err="1" smtClean="0"/>
              <a:t>Staalesen</a:t>
            </a:r>
            <a:endParaRPr lang="en-US" sz="2000" dirty="0" smtClean="0"/>
          </a:p>
          <a:p>
            <a:r>
              <a:rPr lang="en-US" sz="2000" dirty="0" err="1" smtClean="0"/>
              <a:t>Yrsa</a:t>
            </a:r>
            <a:r>
              <a:rPr lang="en-US" sz="2000" dirty="0" smtClean="0"/>
              <a:t> </a:t>
            </a:r>
            <a:r>
              <a:rPr lang="en-US" sz="2000" dirty="0" err="1" smtClean="0"/>
              <a:t>Sigurdardottir</a:t>
            </a:r>
            <a:endParaRPr lang="en-US" sz="2000" dirty="0"/>
          </a:p>
          <a:p>
            <a:r>
              <a:rPr lang="en-US" sz="2000" dirty="0"/>
              <a:t>Helene </a:t>
            </a:r>
            <a:r>
              <a:rPr lang="en-US" sz="2000" dirty="0" err="1" smtClean="0"/>
              <a:t>Tursten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thanks to the members of the </a:t>
            </a:r>
            <a:r>
              <a:rPr lang="en-US" i="1" dirty="0"/>
              <a:t>Scandinavian and Nordic Crime Fiction </a:t>
            </a:r>
            <a:r>
              <a:rPr lang="en-US" i="1" dirty="0" smtClean="0"/>
              <a:t>Group</a:t>
            </a:r>
            <a:r>
              <a:rPr lang="en-US" b="1" dirty="0" smtClean="0"/>
              <a:t> </a:t>
            </a:r>
            <a:r>
              <a:rPr lang="en-US" dirty="0" smtClean="0"/>
              <a:t>On Goodreads.com for a very comprehensive list of authors.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9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41">
        <p14:reveal/>
      </p:transition>
    </mc:Choice>
    <mc:Fallback xmlns="">
      <p:transition spd="slow" advTm="2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3" y="990600"/>
            <a:ext cx="694614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33">
        <p14:reveal/>
      </p:transition>
    </mc:Choice>
    <mc:Fallback xmlns="">
      <p:transition spd="slow" advTm="1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8951"/>
            <a:ext cx="762981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3267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44">
        <p14:reveal/>
      </p:transition>
    </mc:Choice>
    <mc:Fallback xmlns="">
      <p:transition spd="slow" advTm="1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43787" cy="52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66">
        <p14:reveal/>
      </p:transition>
    </mc:Choice>
    <mc:Fallback xmlns="">
      <p:transition spd="slow" advTm="2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741</TotalTime>
  <Words>184</Words>
  <Application>Microsoft Office PowerPoint</Application>
  <PresentationFormat>On-screen Show (4:3)</PresentationFormat>
  <Paragraphs>78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Clarity</vt:lpstr>
      <vt:lpstr> What to read after </vt:lpstr>
      <vt:lpstr>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Along with carbs will encourage people to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not Feature  are not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Reoccurring themes</vt:lpstr>
      <vt:lpstr>Other contributing factors</vt:lpstr>
      <vt:lpstr>Sometimes characterized by</vt:lpstr>
      <vt:lpstr>Violence</vt:lpstr>
      <vt:lpstr>What is the Appeal?</vt:lpstr>
      <vt:lpstr>Appeal Elements</vt:lpstr>
      <vt:lpstr>Who to read after Stieg Larsson?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read after</dc:title>
  <dc:creator>Ellen</dc:creator>
  <cp:lastModifiedBy>Ellen Reynolds</cp:lastModifiedBy>
  <cp:revision>34</cp:revision>
  <dcterms:created xsi:type="dcterms:W3CDTF">2011-12-15T03:07:29Z</dcterms:created>
  <dcterms:modified xsi:type="dcterms:W3CDTF">2011-12-16T13:58:09Z</dcterms:modified>
</cp:coreProperties>
</file>