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2"/>
  </p:notesMasterIdLst>
  <p:handoutMasterIdLst>
    <p:handoutMasterId r:id="rId13"/>
  </p:handoutMasterIdLst>
  <p:sldIdLst>
    <p:sldId id="279" r:id="rId5"/>
    <p:sldId id="292" r:id="rId6"/>
    <p:sldId id="294" r:id="rId7"/>
    <p:sldId id="299" r:id="rId8"/>
    <p:sldId id="300" r:id="rId9"/>
    <p:sldId id="297" r:id="rId10"/>
    <p:sldId id="298" r:id="rId11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E1FFE5"/>
    <a:srgbClr val="D1FFD6"/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68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8318CDF-0B1A-496A-8E9A-DD5FFD280A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72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35744C3-3645-4435-ADE2-1B4FFE704F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89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744C3-3645-4435-ADE2-1B4FFE704F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744C3-3645-4435-ADE2-1B4FFE704FC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744C3-3645-4435-ADE2-1B4FFE704FC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B71725-1E94-40FE-B0FF-C4832C53EE91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Focus on the left eye, then on the right.  Do this slowly and intently</a:t>
            </a:r>
          </a:p>
          <a:p>
            <a:r>
              <a:rPr lang="en-US"/>
              <a:t>SMILE, even when you don’t feel like it.</a:t>
            </a:r>
          </a:p>
          <a:p>
            <a:r>
              <a:rPr lang="en-US"/>
              <a:t>Stand/sit straight with head erect</a:t>
            </a:r>
          </a:p>
          <a:p>
            <a:r>
              <a:rPr lang="en-US"/>
              <a:t>Arms at your side</a:t>
            </a:r>
          </a:p>
          <a:p>
            <a:r>
              <a:rPr lang="en-US"/>
              <a:t>Project Confidence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3E838-2F2D-4393-80F1-50CF12DD4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5485B-F6ED-4CBB-8826-9630BF607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C2D70-E74E-49AC-B71E-700E3494FB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9728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30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</p:grpSp>
      <p:sp>
        <p:nvSpPr>
          <p:cNvPr id="9730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730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730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730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730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6B2AD7-A66D-44EA-8BDE-CE0C3B06F9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22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906A0-7D51-4DB9-B77F-8A2A711793D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41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5143B-4D89-4EB0-8A86-AABC70A747F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614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99E15-80AC-4CB9-B1E1-36D9FA8C86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56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CDF3-0D2B-496B-96EC-48076052B78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98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22661-2555-4834-BDDB-37A1057DAD4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672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5E68C-1A75-4D21-92E3-212D981AFD7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691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E7606-7222-48A8-88B3-E52D9474F47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03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59306-F5F0-4C4C-B663-CCFF97680C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1C390-BC0F-4871-81D0-58A56658E3C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76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723FE-E18F-4EA6-A40F-25D08238A2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34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CE87E-5A57-4016-8A1F-8B103A6BDC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749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9728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30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</p:grpSp>
      <p:sp>
        <p:nvSpPr>
          <p:cNvPr id="9730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730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730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730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730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6B2AD7-A66D-44EA-8BDE-CE0C3B06F9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15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906A0-7D51-4DB9-B77F-8A2A711793D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492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5143B-4D89-4EB0-8A86-AABC70A747F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762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99E15-80AC-4CB9-B1E1-36D9FA8C86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0281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CDF3-0D2B-496B-96EC-48076052B78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607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22661-2555-4834-BDDB-37A1057DAD4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1597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5E68C-1A75-4D21-92E3-212D981AFD7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2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BE54-ED54-41A8-8835-49E64337E3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E7606-7222-48A8-88B3-E52D9474F47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1195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1C390-BC0F-4871-81D0-58A56658E3C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0867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723FE-E18F-4EA6-A40F-25D08238A2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6616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CE87E-5A57-4016-8A1F-8B103A6BDC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1517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9728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8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29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730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</p:grpSp>
      <p:sp>
        <p:nvSpPr>
          <p:cNvPr id="9730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730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730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730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730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6B2AD7-A66D-44EA-8BDE-CE0C3B06F9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04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906A0-7D51-4DB9-B77F-8A2A711793D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209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5143B-4D89-4EB0-8A86-AABC70A747F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485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99E15-80AC-4CB9-B1E1-36D9FA8C86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081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CDF3-0D2B-496B-96EC-48076052B78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9937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22661-2555-4834-BDDB-37A1057DAD4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4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989D0-13D3-45CE-9CE1-B3C3B1F0D8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5E68C-1A75-4D21-92E3-212D981AFD7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657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E7606-7222-48A8-88B3-E52D9474F47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7244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1C390-BC0F-4871-81D0-58A56658E3C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453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723FE-E18F-4EA6-A40F-25D08238A2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6155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CE87E-5A57-4016-8A1F-8B103A6BDC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51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6A4C0-CA1D-4723-9FAA-9DAD821157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B4852-81DA-41B0-89D4-11347A28D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1FD44-0C00-4AD4-B730-BB4BB92B6F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4D833-1388-4AB6-A1B4-A861CC7908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07224-C7EC-4513-A5ED-4FE6510A2E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8972CB-EE38-4499-AF33-DA14AA1633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9625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</p:grpSp>
      <p:sp>
        <p:nvSpPr>
          <p:cNvPr id="9627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7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l"/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9628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9628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6C8A7F6-C5A8-4B1A-A50B-DC246542483C}" type="slidenum">
              <a:rPr lang="en-US" smtClean="0">
                <a:solidFill>
                  <a:srgbClr val="FFFFFF"/>
                </a:solidFill>
                <a:latin typeface="Times New Roman" charset="0"/>
              </a:rPr>
              <a:pPr/>
              <a:t>‹#›</a:t>
            </a:fld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48147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9625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</p:grpSp>
      <p:sp>
        <p:nvSpPr>
          <p:cNvPr id="9627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7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l"/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9628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9628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6C8A7F6-C5A8-4B1A-A50B-DC246542483C}" type="slidenum">
              <a:rPr lang="en-US" smtClean="0">
                <a:solidFill>
                  <a:srgbClr val="FFFFFF"/>
                </a:solidFill>
                <a:latin typeface="Times New Roman" charset="0"/>
              </a:rPr>
              <a:pPr/>
              <a:t>‹#›</a:t>
            </a:fld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68698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9625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6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627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mtClean="0">
                <a:solidFill>
                  <a:srgbClr val="FFFFFF"/>
                </a:solidFill>
                <a:latin typeface="Times New Roman" charset="0"/>
              </a:endParaRPr>
            </a:p>
          </p:txBody>
        </p:sp>
      </p:grpSp>
      <p:sp>
        <p:nvSpPr>
          <p:cNvPr id="9627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7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l"/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9628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9628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6C8A7F6-C5A8-4B1A-A50B-DC246542483C}" type="slidenum">
              <a:rPr lang="en-US" smtClean="0">
                <a:solidFill>
                  <a:srgbClr val="FFFFFF"/>
                </a:solidFill>
                <a:latin typeface="Times New Roman" charset="0"/>
              </a:rPr>
              <a:pPr/>
              <a:t>‹#›</a:t>
            </a:fld>
            <a:endParaRPr lang="en-US" smtClean="0">
              <a:solidFill>
                <a:srgbClr val="FFFFFF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0165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pic>
        <p:nvPicPr>
          <p:cNvPr id="3075" name="Picture 3" descr="pls_logo160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638800"/>
            <a:ext cx="1219200" cy="974725"/>
          </a:xfrm>
          <a:prstGeom prst="rect">
            <a:avLst/>
          </a:prstGeo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362200" y="6324600"/>
            <a:ext cx="571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 i="1" dirty="0" smtClean="0">
                <a:solidFill>
                  <a:srgbClr val="65BC3A"/>
                </a:solidFill>
              </a:rPr>
              <a:t>System Meeting, November 18, 2011</a:t>
            </a:r>
            <a:endParaRPr lang="en-US" sz="1200" b="1" i="1" dirty="0">
              <a:solidFill>
                <a:srgbClr val="65BC3A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1066800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en-US" sz="9600" b="1" dirty="0" smtClean="0">
                <a:solidFill>
                  <a:srgbClr val="333399"/>
                </a:solidFill>
                <a:latin typeface="Comic Sans MS" pitchFamily="66" charset="0"/>
              </a:rPr>
              <a:t>NYLA 2011</a:t>
            </a:r>
            <a:endParaRPr lang="en-US" sz="9600" b="1" dirty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3429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From Betsy’s perspective 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pic>
        <p:nvPicPr>
          <p:cNvPr id="3075" name="Picture 3" descr="pls_logo160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638800"/>
            <a:ext cx="1219200" cy="974725"/>
          </a:xfrm>
          <a:prstGeom prst="rect">
            <a:avLst/>
          </a:prstGeo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362200" y="6324600"/>
            <a:ext cx="571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 i="1" dirty="0" smtClean="0">
                <a:solidFill>
                  <a:srgbClr val="65BC3A"/>
                </a:solidFill>
              </a:rPr>
              <a:t>System Meeting, November 18, 2011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Session Summaries in a word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dirty="0" smtClean="0"/>
              <a:t>Census </a:t>
            </a:r>
            <a:r>
              <a:rPr lang="en-US" dirty="0"/>
              <a:t>Data: the Good, the Bad, the Ugly - </a:t>
            </a:r>
            <a:r>
              <a:rPr lang="en-US" dirty="0">
                <a:solidFill>
                  <a:srgbClr val="FF0000"/>
                </a:solidFill>
              </a:rPr>
              <a:t>informative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dirty="0" smtClean="0"/>
              <a:t>21 </a:t>
            </a:r>
            <a:r>
              <a:rPr lang="en-US" dirty="0"/>
              <a:t>More Ideas for 21st Century Libraries - </a:t>
            </a:r>
            <a:r>
              <a:rPr lang="en-US" dirty="0">
                <a:solidFill>
                  <a:srgbClr val="FF0000"/>
                </a:solidFill>
              </a:rPr>
              <a:t>entertaining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dirty="0" smtClean="0"/>
              <a:t>Sensitive </a:t>
            </a:r>
            <a:r>
              <a:rPr lang="en-US" dirty="0"/>
              <a:t>and Effective Intervention Techniques – </a:t>
            </a:r>
            <a:r>
              <a:rPr lang="en-US" dirty="0">
                <a:solidFill>
                  <a:srgbClr val="FF0000"/>
                </a:solidFill>
              </a:rPr>
              <a:t>disappointing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dirty="0" smtClean="0"/>
              <a:t>Library </a:t>
            </a:r>
            <a:r>
              <a:rPr lang="en-US" dirty="0"/>
              <a:t>in Your Pocket-Mobile -Trends for Libraries - </a:t>
            </a:r>
            <a:r>
              <a:rPr lang="en-US" dirty="0">
                <a:solidFill>
                  <a:srgbClr val="FF0000"/>
                </a:solidFill>
              </a:rPr>
              <a:t>thorough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dirty="0" smtClean="0"/>
              <a:t>Legal </a:t>
            </a:r>
            <a:r>
              <a:rPr lang="en-US" dirty="0"/>
              <a:t>Issues for Association Libraries - </a:t>
            </a:r>
            <a:r>
              <a:rPr lang="en-US" dirty="0">
                <a:solidFill>
                  <a:srgbClr val="FF0000"/>
                </a:solidFill>
              </a:rPr>
              <a:t>straightforward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dirty="0" smtClean="0"/>
              <a:t>Queens </a:t>
            </a:r>
            <a:r>
              <a:rPr lang="en-US" dirty="0"/>
              <a:t>ILS </a:t>
            </a:r>
            <a:r>
              <a:rPr lang="en-US" dirty="0" err="1"/>
              <a:t>DaVinci</a:t>
            </a:r>
            <a:r>
              <a:rPr lang="en-US" dirty="0"/>
              <a:t>  Open Library Platform </a:t>
            </a:r>
            <a:r>
              <a:rPr lang="en-US" dirty="0" smtClean="0"/>
              <a:t>Initiative - </a:t>
            </a:r>
            <a:r>
              <a:rPr lang="en-US" dirty="0" smtClean="0">
                <a:solidFill>
                  <a:srgbClr val="FF0000"/>
                </a:solidFill>
              </a:rPr>
              <a:t>impressive 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dirty="0" smtClean="0"/>
              <a:t>Mastering </a:t>
            </a:r>
            <a:r>
              <a:rPr lang="en-US" dirty="0"/>
              <a:t>Conflict in the Workplace 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enlightening 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dirty="0" smtClean="0"/>
              <a:t>Tax </a:t>
            </a:r>
            <a:r>
              <a:rPr lang="en-US" dirty="0"/>
              <a:t>Cap Impact on Libraries – </a:t>
            </a:r>
            <a:r>
              <a:rPr lang="en-US" dirty="0">
                <a:solidFill>
                  <a:srgbClr val="FF0000"/>
                </a:solidFill>
              </a:rPr>
              <a:t>frustrating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3075" name="Picture 3" descr="pls_logo160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638800"/>
            <a:ext cx="1219200" cy="974725"/>
          </a:xfrm>
          <a:prstGeom prst="rect">
            <a:avLst/>
          </a:prstGeo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362200" y="6324600"/>
            <a:ext cx="571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 i="1" dirty="0" smtClean="0">
                <a:solidFill>
                  <a:srgbClr val="65BC3A"/>
                </a:solidFill>
              </a:rPr>
              <a:t>System Meeting, November 18, 2011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Exhibits in three words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2133600"/>
            <a:ext cx="6629400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</a:rPr>
              <a:t>SenSource</a:t>
            </a:r>
            <a:r>
              <a:rPr lang="en-US" sz="2400" dirty="0">
                <a:solidFill>
                  <a:srgbClr val="000000"/>
                </a:solidFill>
              </a:rPr>
              <a:t> – </a:t>
            </a:r>
            <a:r>
              <a:rPr lang="en-US" sz="2400" dirty="0">
                <a:solidFill>
                  <a:srgbClr val="FF0000"/>
                </a:solidFill>
              </a:rPr>
              <a:t>people counters extraordinaire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</a:rPr>
              <a:t>Skyriver</a:t>
            </a:r>
            <a:r>
              <a:rPr lang="en-US" sz="2400" dirty="0">
                <a:solidFill>
                  <a:srgbClr val="000000"/>
                </a:solidFill>
              </a:rPr>
              <a:t> – </a:t>
            </a:r>
            <a:r>
              <a:rPr lang="en-US" sz="2400" dirty="0">
                <a:solidFill>
                  <a:srgbClr val="FF0000"/>
                </a:solidFill>
              </a:rPr>
              <a:t>alternative to OCLC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Insight – </a:t>
            </a:r>
            <a:r>
              <a:rPr lang="en-US" sz="2400" dirty="0">
                <a:solidFill>
                  <a:srgbClr val="FF0000"/>
                </a:solidFill>
              </a:rPr>
              <a:t>museum pass software</a:t>
            </a:r>
          </a:p>
        </p:txBody>
      </p:sp>
    </p:spTree>
    <p:extLst>
      <p:ext uri="{BB962C8B-B14F-4D97-AF65-F5344CB8AC3E}">
        <p14:creationId xmlns:p14="http://schemas.microsoft.com/office/powerpoint/2010/main" val="362267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76400"/>
            <a:ext cx="7772400" cy="1736725"/>
          </a:xfrm>
        </p:spPr>
        <p:txBody>
          <a:bodyPr/>
          <a:lstStyle/>
          <a:p>
            <a:r>
              <a:rPr lang="en-US"/>
              <a:t>Mastering Conflict in the Workplace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Evelyn Butrico</a:t>
            </a:r>
          </a:p>
          <a:p>
            <a:pPr>
              <a:lnSpc>
                <a:spcPct val="80000"/>
              </a:lnSpc>
            </a:pPr>
            <a:r>
              <a:rPr lang="en-US" sz="2000"/>
              <a:t>butrie@eastgreenbushlibrary.org</a:t>
            </a:r>
          </a:p>
          <a:p>
            <a:pPr>
              <a:lnSpc>
                <a:spcPct val="80000"/>
              </a:lnSpc>
            </a:pPr>
            <a:r>
              <a:rPr lang="en-US" sz="2000"/>
              <a:t>Director</a:t>
            </a:r>
          </a:p>
          <a:p>
            <a:pPr>
              <a:lnSpc>
                <a:spcPct val="80000"/>
              </a:lnSpc>
            </a:pPr>
            <a:r>
              <a:rPr lang="en-US" sz="2000"/>
              <a:t>East Greenbush Community Library</a:t>
            </a:r>
          </a:p>
          <a:p>
            <a:pPr>
              <a:lnSpc>
                <a:spcPct val="80000"/>
              </a:lnSpc>
            </a:pPr>
            <a:r>
              <a:rPr lang="en-US" sz="2000"/>
              <a:t>NYLA 11/5/11</a:t>
            </a:r>
          </a:p>
        </p:txBody>
      </p:sp>
    </p:spTree>
    <p:extLst>
      <p:ext uri="{BB962C8B-B14F-4D97-AF65-F5344CB8AC3E}">
        <p14:creationId xmlns:p14="http://schemas.microsoft.com/office/powerpoint/2010/main" val="66932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Conflict Styles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990600" y="1981200"/>
            <a:ext cx="207327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2400">
                <a:latin typeface="Arial" charset="0"/>
              </a:rPr>
              <a:t>Directing</a:t>
            </a:r>
          </a:p>
          <a:p>
            <a:pPr algn="ctr" eaLnBrk="1" hangingPunct="1"/>
            <a:r>
              <a:rPr lang="en-US" sz="2400">
                <a:latin typeface="Arial" charset="0"/>
              </a:rPr>
              <a:t>I win/you lose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710238" y="1981200"/>
            <a:ext cx="204152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Arial" charset="0"/>
              </a:rPr>
              <a:t>Harmonizing</a:t>
            </a:r>
          </a:p>
          <a:p>
            <a:pPr algn="ctr" eaLnBrk="1" hangingPunct="1"/>
            <a:r>
              <a:rPr lang="en-US" sz="2400">
                <a:latin typeface="Arial" charset="0"/>
              </a:rPr>
              <a:t>I lose/you win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138238" y="4724400"/>
            <a:ext cx="214312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Arial" charset="0"/>
              </a:rPr>
              <a:t>Avoiding</a:t>
            </a:r>
          </a:p>
          <a:p>
            <a:pPr algn="ctr" eaLnBrk="1" hangingPunct="1"/>
            <a:r>
              <a:rPr lang="en-US" sz="2400">
                <a:latin typeface="Arial" charset="0"/>
              </a:rPr>
              <a:t>I lose/you lose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5786438" y="4800600"/>
            <a:ext cx="193992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Arial" charset="0"/>
              </a:rPr>
              <a:t>Cooperating</a:t>
            </a:r>
          </a:p>
          <a:p>
            <a:pPr algn="ctr" eaLnBrk="1" hangingPunct="1"/>
            <a:r>
              <a:rPr lang="en-US" sz="2400">
                <a:latin typeface="Arial" charset="0"/>
              </a:rPr>
              <a:t>I win/you win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981200" y="3200400"/>
            <a:ext cx="532923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Arial" charset="0"/>
              </a:rPr>
              <a:t>Compromising</a:t>
            </a:r>
          </a:p>
          <a:p>
            <a:pPr algn="ctr" eaLnBrk="1" hangingPunct="1"/>
            <a:r>
              <a:rPr lang="en-US" sz="2400">
                <a:latin typeface="Arial" charset="0"/>
              </a:rPr>
              <a:t>We both win some/we both lose some</a:t>
            </a:r>
          </a:p>
        </p:txBody>
      </p:sp>
    </p:spTree>
    <p:extLst>
      <p:ext uri="{BB962C8B-B14F-4D97-AF65-F5344CB8AC3E}">
        <p14:creationId xmlns:p14="http://schemas.microsoft.com/office/powerpoint/2010/main" val="132684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Knowing how to communicate is powerful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     The essence of conflict resolution</a:t>
            </a:r>
          </a:p>
          <a:p>
            <a:pPr algn="ctr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Communication Process</a:t>
            </a:r>
          </a:p>
          <a:p>
            <a:pPr lvl="1"/>
            <a:r>
              <a:rPr lang="en-US" dirty="0"/>
              <a:t>7% of what you communicate is what you say</a:t>
            </a:r>
          </a:p>
          <a:p>
            <a:pPr lvl="1"/>
            <a:r>
              <a:rPr lang="en-US" dirty="0"/>
              <a:t>38% of what you communicate is what you sound like</a:t>
            </a:r>
          </a:p>
          <a:p>
            <a:pPr lvl="1"/>
            <a:r>
              <a:rPr lang="en-US" dirty="0"/>
              <a:t>55% of what you communicate is what “they” see</a:t>
            </a:r>
          </a:p>
        </p:txBody>
      </p:sp>
    </p:spTree>
    <p:extLst>
      <p:ext uri="{BB962C8B-B14F-4D97-AF65-F5344CB8AC3E}">
        <p14:creationId xmlns:p14="http://schemas.microsoft.com/office/powerpoint/2010/main" val="12578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aware of your non-verbal communication</a:t>
            </a:r>
          </a:p>
          <a:p>
            <a:pPr lvl="1"/>
            <a:r>
              <a:rPr lang="en-US"/>
              <a:t>Body Language</a:t>
            </a:r>
          </a:p>
          <a:p>
            <a:pPr lvl="1"/>
            <a:r>
              <a:rPr lang="en-US"/>
              <a:t>Eye Contact</a:t>
            </a:r>
          </a:p>
          <a:p>
            <a:pPr lvl="1"/>
            <a:r>
              <a:rPr lang="en-US"/>
              <a:t>Facial Expression</a:t>
            </a:r>
          </a:p>
          <a:p>
            <a:pPr lvl="1"/>
            <a:r>
              <a:rPr lang="en-US"/>
              <a:t>Posture</a:t>
            </a:r>
          </a:p>
          <a:p>
            <a:pPr lvl="1"/>
            <a:r>
              <a:rPr lang="en-US"/>
              <a:t>Gestures</a:t>
            </a:r>
          </a:p>
        </p:txBody>
      </p:sp>
    </p:spTree>
    <p:extLst>
      <p:ext uri="{BB962C8B-B14F-4D97-AF65-F5344CB8AC3E}">
        <p14:creationId xmlns:p14="http://schemas.microsoft.com/office/powerpoint/2010/main" val="51231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264</Words>
  <Application>Microsoft Office PowerPoint</Application>
  <PresentationFormat>On-screen Show (4:3)</PresentationFormat>
  <Paragraphs>59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Default Design</vt:lpstr>
      <vt:lpstr>Maple</vt:lpstr>
      <vt:lpstr>1_Maple</vt:lpstr>
      <vt:lpstr>2_Maple</vt:lpstr>
      <vt:lpstr>PowerPoint Presentation</vt:lpstr>
      <vt:lpstr>Session Summaries in a word</vt:lpstr>
      <vt:lpstr>Exhibits in three words</vt:lpstr>
      <vt:lpstr>Mastering Conflict in the Workplace</vt:lpstr>
      <vt:lpstr>Conflict Styles</vt:lpstr>
      <vt:lpstr>Communication</vt:lpstr>
      <vt:lpstr>Communication</vt:lpstr>
    </vt:vector>
  </TitlesOfParts>
  <Company>PIONEER LIBRARY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bmorris</dc:creator>
  <cp:lastModifiedBy>Betsy Morris</cp:lastModifiedBy>
  <cp:revision>77</cp:revision>
  <dcterms:created xsi:type="dcterms:W3CDTF">2009-02-24T17:51:46Z</dcterms:created>
  <dcterms:modified xsi:type="dcterms:W3CDTF">2011-11-18T12:27:59Z</dcterms:modified>
</cp:coreProperties>
</file>