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10" r:id="rId6"/>
  </p:sldMasterIdLst>
  <p:notesMasterIdLst>
    <p:notesMasterId r:id="rId28"/>
  </p:notesMasterIdLst>
  <p:sldIdLst>
    <p:sldId id="279" r:id="rId7"/>
    <p:sldId id="256" r:id="rId8"/>
    <p:sldId id="263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80" r:id="rId19"/>
    <p:sldId id="281" r:id="rId20"/>
    <p:sldId id="282" r:id="rId21"/>
    <p:sldId id="286" r:id="rId22"/>
    <p:sldId id="283" r:id="rId23"/>
    <p:sldId id="274" r:id="rId24"/>
    <p:sldId id="275" r:id="rId25"/>
    <p:sldId id="273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6BC"/>
    <a:srgbClr val="B8D79B"/>
    <a:srgbClr val="A2DE94"/>
    <a:srgbClr val="98E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E773-843A-4D45-9E88-6612878351A4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AA01D-7FE9-4B75-A34E-77E128A58F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3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Wow.  That was an</a:t>
            </a:r>
            <a:r>
              <a:rPr lang="en-US" baseline="0" dirty="0" smtClean="0"/>
              <a:t> eye-opener. Our</a:t>
            </a:r>
            <a:r>
              <a:rPr lang="en-US" dirty="0" smtClean="0"/>
              <a:t> customer service and readers’ advisory</a:t>
            </a:r>
            <a:r>
              <a:rPr lang="en-US" baseline="0" dirty="0" smtClean="0"/>
              <a:t> skills need to shift to get the under 40’s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A01D-7FE9-4B75-A34E-77E128A58F7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23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3301" indent="-286809" defTabSz="914485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2730" indent="-228246" defTabSz="914485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723" indent="-229748" defTabSz="914485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214" indent="-228246" defTabSz="914485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489680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22145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354611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787076" indent="-228246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E3900086-D887-44FC-ACCE-A31EF43120FA}" type="slidenum">
              <a:rPr lang="en-US">
                <a:latin typeface="Arial" charset="0"/>
              </a:rPr>
              <a:pPr eaLnBrk="1" hangingPunct="1"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“Ask  What format would</a:t>
            </a:r>
            <a:r>
              <a:rPr lang="en-US" baseline="0" dirty="0" smtClean="0"/>
              <a:t> you like this in?”  Another perceptual shift we need to make.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A01D-7FE9-4B75-A34E-77E128A58F7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73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Bookstore features – library space</a:t>
            </a:r>
            <a:r>
              <a:rPr lang="en-US" baseline="0" dirty="0" smtClean="0"/>
              <a:t> and 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03ED-04B7-43D0-BBDE-2749EA494D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05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 development – what they want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603ED-04B7-43D0-BBDE-2749EA494D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9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from another session: Order often.  Most</a:t>
            </a:r>
            <a:r>
              <a:rPr lang="en-US" baseline="0" dirty="0" smtClean="0"/>
              <a:t> people only look at the New Book Shelf area – the most recent additions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A01D-7FE9-4B75-A34E-77E128A58F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8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“Ask  What format would</a:t>
            </a:r>
            <a:r>
              <a:rPr lang="en-US" baseline="0" dirty="0" smtClean="0"/>
              <a:t> you like this in?”  Another perceptual shift we need to make.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A01D-7FE9-4B75-A34E-77E128A58F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7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A01D-7FE9-4B75-A34E-77E128A58F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 video until 1:17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333A-85C7-42B2-B0A7-6ECAD80B88A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IMPROVISE:</a:t>
            </a:r>
          </a:p>
          <a:p>
            <a:r>
              <a:rPr lang="en-US" dirty="0" smtClean="0"/>
              <a:t>Creative</a:t>
            </a:r>
            <a:r>
              <a:rPr lang="en-US" baseline="0" dirty="0" smtClean="0"/>
              <a:t> programming, promotion, and support – “Go Box” for festivals/community events, Petting Zoo, recruit patrons and their devices, digital signage, monthly newsletters of new titles/programs, partner with Sony/Barnes &amp; Noble/Staples/fitness centers or YMCAs, “this card entitles you to __ free </a:t>
            </a:r>
            <a:r>
              <a:rPr lang="en-US" baseline="0" dirty="0" err="1" smtClean="0"/>
              <a:t>ebook</a:t>
            </a:r>
            <a:r>
              <a:rPr lang="en-US" baseline="0" dirty="0" smtClean="0"/>
              <a:t> downloads at your library” cards, use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 &amp; twitter and other social networking tools, other crazy ideas…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333A-85C7-42B2-B0A7-6ECAD80B88A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ADAPT:</a:t>
            </a:r>
          </a:p>
          <a:p>
            <a:r>
              <a:rPr lang="en-US" dirty="0" smtClean="0"/>
              <a:t>If half</a:t>
            </a:r>
            <a:r>
              <a:rPr lang="en-US" baseline="0" dirty="0" smtClean="0"/>
              <a:t> of all units sold will be </a:t>
            </a:r>
            <a:r>
              <a:rPr lang="en-US" baseline="0" dirty="0" err="1" smtClean="0"/>
              <a:t>ebooks</a:t>
            </a:r>
            <a:r>
              <a:rPr lang="en-US" baseline="0" dirty="0" smtClean="0"/>
              <a:t>, what does that mean for our physical collections? Our space? Borders is closing all of its stores… who will fill the bookstore/browsing/discovery space/café niche? Independent bookstores are making a comeback – promote backlists, support author fan-bases,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B958A-EDCB-452D-B834-F09A38670D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50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OVERCOME:</a:t>
            </a:r>
          </a:p>
          <a:p>
            <a:r>
              <a:rPr lang="en-US" dirty="0" smtClean="0"/>
              <a:t>Stay informed, follow blogs (friend Barbara Henry 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), try devices, train your staff and yourself, budget for the Kindle customers, order frequently,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333A-85C7-42B2-B0A7-6ECAD80B88A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Kindle</a:t>
            </a:r>
            <a:r>
              <a:rPr lang="en-US" baseline="0" dirty="0" smtClean="0"/>
              <a:t> will be big – bigger than January 2011!  And </a:t>
            </a:r>
            <a:r>
              <a:rPr lang="en-US" baseline="0" smtClean="0"/>
              <a:t>it could be here in 4 weeks….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333A-85C7-42B2-B0A7-6ECAD80B88A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DBCF-756B-488C-B21A-36A372577BDD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7BC6-FF1A-4FEA-A5FC-BD386139D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1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DBCF-756B-488C-B21A-36A372577BDD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7BC6-FF1A-4FEA-A5FC-BD386139D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1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DBCF-756B-488C-B21A-36A372577BDD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7BC6-FF1A-4FEA-A5FC-BD386139D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2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613F54-AD49-48E5-9AAA-DD6C4774589C}" type="datetimeFigureOut">
              <a:rPr lang="en-US" smtClean="0">
                <a:solidFill>
                  <a:srgbClr val="091443"/>
                </a:solidFill>
              </a:rPr>
              <a:pPr/>
              <a:t>8/17/2011</a:t>
            </a:fld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33E496-0632-4413-B598-2891A7DD6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4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613F54-AD49-48E5-9AAA-DD6C4774589C}" type="datetimeFigureOut">
              <a:rPr lang="en-US" smtClean="0">
                <a:solidFill>
                  <a:srgbClr val="091443"/>
                </a:solidFill>
              </a:rPr>
              <a:pPr/>
              <a:t>8/17/2011</a:t>
            </a:fld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33E496-0632-4413-B598-2891A7DD6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0914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1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613F54-AD49-48E5-9AAA-DD6C4774589C}" type="datetimeFigureOut">
              <a:rPr lang="en-US" smtClean="0">
                <a:solidFill>
                  <a:srgbClr val="E3DED1"/>
                </a:solidFill>
              </a:rPr>
              <a:pPr/>
              <a:t>8/17/2011</a:t>
            </a:fld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33E496-0632-4413-B598-2891A7DD6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62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3F54-AD49-48E5-9AAA-DD6C4774589C}" type="datetimeFigureOut">
              <a:rPr lang="en-US" smtClean="0">
                <a:solidFill>
                  <a:srgbClr val="091443"/>
                </a:solidFill>
              </a:rPr>
              <a:pPr/>
              <a:t>8/17/2011</a:t>
            </a:fld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E496-0632-4413-B598-2891A7DD6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6722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3F54-AD49-48E5-9AAA-DD6C4774589C}" type="datetimeFigureOut">
              <a:rPr lang="en-US" smtClean="0">
                <a:solidFill>
                  <a:srgbClr val="091443"/>
                </a:solidFill>
              </a:rPr>
              <a:pPr/>
              <a:t>8/17/2011</a:t>
            </a:fld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E496-0632-4413-B598-2891A7DD6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105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613F54-AD49-48E5-9AAA-DD6C4774589C}" type="datetimeFigureOut">
              <a:rPr lang="en-US" smtClean="0">
                <a:solidFill>
                  <a:srgbClr val="091443"/>
                </a:solidFill>
              </a:rPr>
              <a:pPr/>
              <a:t>8/17/2011</a:t>
            </a:fld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33E496-0632-4413-B598-2891A7DD6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0914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72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3F54-AD49-48E5-9AAA-DD6C4774589C}" type="datetimeFigureOut">
              <a:rPr lang="en-US" smtClean="0">
                <a:solidFill>
                  <a:srgbClr val="091443"/>
                </a:solidFill>
              </a:rPr>
              <a:pPr/>
              <a:t>8/17/2011</a:t>
            </a:fld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E496-0632-4413-B598-2891A7DD6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7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613F54-AD49-48E5-9AAA-DD6C4774589C}" type="datetimeFigureOut">
              <a:rPr lang="en-US" smtClean="0">
                <a:solidFill>
                  <a:srgbClr val="091443"/>
                </a:solidFill>
              </a:rPr>
              <a:pPr/>
              <a:t>8/17/2011</a:t>
            </a:fld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33E496-0632-4413-B598-2891A7DD6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0914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48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DBCF-756B-488C-B21A-36A372577BDD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7BC6-FF1A-4FEA-A5FC-BD386139D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8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613F54-AD49-48E5-9AAA-DD6C4774589C}" type="datetimeFigureOut">
              <a:rPr lang="en-US" smtClean="0">
                <a:solidFill>
                  <a:srgbClr val="091443"/>
                </a:solidFill>
              </a:rPr>
              <a:pPr/>
              <a:t>8/17/2011</a:t>
            </a:fld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33E496-0632-4413-B598-2891A7DD6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0914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20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3F54-AD49-48E5-9AAA-DD6C4774589C}" type="datetimeFigureOut">
              <a:rPr lang="en-US" smtClean="0">
                <a:solidFill>
                  <a:srgbClr val="091443"/>
                </a:solidFill>
              </a:rPr>
              <a:pPr/>
              <a:t>8/17/2011</a:t>
            </a:fld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E496-0632-4413-B598-2891A7DD6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60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3F54-AD49-48E5-9AAA-DD6C4774589C}" type="datetimeFigureOut">
              <a:rPr lang="en-US" smtClean="0">
                <a:solidFill>
                  <a:srgbClr val="091443"/>
                </a:solidFill>
              </a:rPr>
              <a:pPr/>
              <a:t>8/17/2011</a:t>
            </a:fld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E496-0632-4413-B598-2891A7DD6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9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692C5-9C04-434D-8210-A2572D2F6F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01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3FAC8-9292-4126-92C3-19601708D9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31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68670-59A1-4DA0-A0C0-B2D9322940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04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1B77D-1816-4F72-987E-953FEDBBD3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7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09513-31F3-4590-BE0A-34C139B80D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98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6FCB5-519C-4002-94BF-654076856A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24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020D6-9AB7-4EE2-BBD4-FABC297D34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DBCF-756B-488C-B21A-36A372577BDD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7BC6-FF1A-4FEA-A5FC-BD386139D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98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A9B72-7FFF-4DD3-89CE-D80E0CA209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83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D9A8F-2BFF-4FAD-91D9-CCEF10672A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38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EC8F4-3386-4608-994D-16B223B4F7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67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10BE7-05FF-44A8-A4E6-FE28910F21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95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692C5-9C04-434D-8210-A2572D2F6F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54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3FAC8-9292-4126-92C3-19601708D9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94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68670-59A1-4DA0-A0C0-B2D9322940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5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1B77D-1816-4F72-987E-953FEDBBD3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57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09513-31F3-4590-BE0A-34C139B80D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28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6FCB5-519C-4002-94BF-654076856A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1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DBCF-756B-488C-B21A-36A372577BDD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7BC6-FF1A-4FEA-A5FC-BD386139D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9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020D6-9AB7-4EE2-BBD4-FABC297D34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20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A9B72-7FFF-4DD3-89CE-D80E0CA209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05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D9A8F-2BFF-4FAD-91D9-CCEF10672A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97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EC8F4-3386-4608-994D-16B223B4F7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74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10BE7-05FF-44A8-A4E6-FE28910F21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buClr>
                <a:srgbClr val="002248"/>
              </a:buClr>
              <a:defRPr/>
            </a:lvl2pPr>
            <a:lvl3pPr>
              <a:buClr>
                <a:srgbClr val="002248"/>
              </a:buClr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7168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buAutoNum type="arabicPeriod"/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576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DBCF-756B-488C-B21A-36A372577BDD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7BC6-FF1A-4FEA-A5FC-BD386139D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5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DBCF-756B-488C-B21A-36A372577BDD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7BC6-FF1A-4FEA-A5FC-BD386139D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7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DBCF-756B-488C-B21A-36A372577BDD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7BC6-FF1A-4FEA-A5FC-BD386139D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DBCF-756B-488C-B21A-36A372577BDD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7BC6-FF1A-4FEA-A5FC-BD386139D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9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DBCF-756B-488C-B21A-36A372577BDD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07BC6-FF1A-4FEA-A5FC-BD386139D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3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DBCF-756B-488C-B21A-36A372577BDD}" type="datetimeFigureOut">
              <a:rPr lang="en-US" smtClean="0"/>
              <a:t>8/17/2011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07BC6-FF1A-4FEA-A5FC-BD386139D7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0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613F54-AD49-48E5-9AAA-DD6C4774589C}" type="datetimeFigureOut">
              <a:rPr lang="en-US" smtClean="0">
                <a:solidFill>
                  <a:srgbClr val="091443"/>
                </a:solidFill>
              </a:rPr>
              <a:pPr/>
              <a:t>8/17/2011</a:t>
            </a:fld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9144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33E496-0632-4413-B598-2891A7DD6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4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6FE5D3-260A-4101-81F0-C967898CE4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6FE5D3-260A-4101-81F0-C967898CE4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9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1E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:\Graphics\Corporate\Events\Digipalooza\2011\PPT template\images\PPT-Foote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6376"/>
            <a:ext cx="9144000" cy="801624"/>
          </a:xfrm>
          <a:prstGeom prst="rect">
            <a:avLst/>
          </a:prstGeom>
          <a:noFill/>
        </p:spPr>
      </p:pic>
      <p:pic>
        <p:nvPicPr>
          <p:cNvPr id="12" name="Picture 3" descr="V:\Graphics\Corporate\Events\Digipalooza\2011\PPT template\images\PPT-Head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8638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84237"/>
            <a:ext cx="4292600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274320" tIns="228600" rIns="274320" bIns="228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0488" y="136525"/>
            <a:ext cx="82264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8830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248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248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248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248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248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248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248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248"/>
          </a:solidFill>
          <a:latin typeface="Century Gothic" pitchFamily="34" charset="0"/>
        </a:defRPr>
      </a:lvl9pPr>
    </p:titleStyle>
    <p:bodyStyle>
      <a:lvl1pPr marL="0" indent="0" algn="l" rtl="0" eaLnBrk="0" fontAlgn="base" hangingPunct="0">
        <a:spcBef>
          <a:spcPts val="1200"/>
        </a:spcBef>
        <a:spcAft>
          <a:spcPct val="0"/>
        </a:spcAft>
        <a:buSzPct val="90000"/>
        <a:buFont typeface="Wingdings 3" pitchFamily="18" charset="2"/>
        <a:buNone/>
        <a:defRPr sz="1600" baseline="0">
          <a:solidFill>
            <a:srgbClr val="002248"/>
          </a:solidFill>
          <a:latin typeface="Arial" pitchFamily="34" charset="0"/>
          <a:ea typeface="+mn-ea"/>
          <a:cs typeface="Arial" pitchFamily="34" charset="0"/>
        </a:defRPr>
      </a:lvl1pPr>
      <a:lvl2pPr marL="342900" indent="-341313" algn="l" rtl="0" eaLnBrk="0" fontAlgn="base" hangingPunct="0">
        <a:spcBef>
          <a:spcPts val="900"/>
        </a:spcBef>
        <a:spcAft>
          <a:spcPct val="0"/>
        </a:spcAft>
        <a:buClr>
          <a:srgbClr val="002248"/>
        </a:buClr>
        <a:buSzPct val="90000"/>
        <a:buFont typeface="Wingdings 3" pitchFamily="18" charset="2"/>
        <a:buChar char=""/>
        <a:defRPr sz="1600" baseline="0">
          <a:solidFill>
            <a:srgbClr val="002248"/>
          </a:solidFill>
          <a:latin typeface="Arial" pitchFamily="34" charset="0"/>
          <a:cs typeface="Arial" pitchFamily="34" charset="0"/>
        </a:defRPr>
      </a:lvl2pPr>
      <a:lvl3pPr marL="685800" indent="-341313" algn="l" rtl="0" eaLnBrk="0" fontAlgn="base" hangingPunct="0">
        <a:spcBef>
          <a:spcPts val="900"/>
        </a:spcBef>
        <a:spcAft>
          <a:spcPct val="0"/>
        </a:spcAft>
        <a:buClr>
          <a:srgbClr val="002248"/>
        </a:buClr>
        <a:buSzPct val="90000"/>
        <a:buFont typeface="Wingdings 3" pitchFamily="18" charset="2"/>
        <a:buAutoNum type="arabicPeriod"/>
        <a:defRPr sz="1600" baseline="0">
          <a:solidFill>
            <a:srgbClr val="002248"/>
          </a:solidFill>
          <a:latin typeface="Arial" pitchFamily="34" charset="0"/>
          <a:cs typeface="Arial" pitchFamily="34" charset="0"/>
        </a:defRPr>
      </a:lvl3pPr>
      <a:lvl4pPr marL="1025525" indent="346075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SzPct val="90000"/>
        <a:buFont typeface="Wingdings 3" pitchFamily="18" charset="2"/>
        <a:buAutoNum type="arabicPeriod"/>
        <a:defRPr sz="2000">
          <a:solidFill>
            <a:srgbClr val="223046"/>
          </a:solidFill>
          <a:latin typeface="+mn-lt"/>
        </a:defRPr>
      </a:lvl4pPr>
      <a:lvl5pPr marL="1485900" indent="3429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SzPct val="90000"/>
        <a:buFont typeface="Wingdings 3" pitchFamily="18" charset="2"/>
        <a:buAutoNum type="arabicPeriod"/>
        <a:defRPr sz="2000">
          <a:solidFill>
            <a:srgbClr val="223046"/>
          </a:solidFill>
          <a:latin typeface="+mn-lt"/>
        </a:defRPr>
      </a:lvl5pPr>
      <a:lvl6pPr marL="1943100" indent="342900" algn="l" rtl="0" fontAlgn="base">
        <a:lnSpc>
          <a:spcPct val="90000"/>
        </a:lnSpc>
        <a:spcBef>
          <a:spcPct val="35000"/>
        </a:spcBef>
        <a:spcAft>
          <a:spcPct val="0"/>
        </a:spcAft>
        <a:buSzPct val="90000"/>
        <a:buFont typeface="Wingdings 3" pitchFamily="18" charset="2"/>
        <a:buAutoNum type="arabicPeriod"/>
        <a:defRPr>
          <a:solidFill>
            <a:srgbClr val="223046"/>
          </a:solidFill>
          <a:latin typeface="+mn-lt"/>
        </a:defRPr>
      </a:lvl6pPr>
      <a:lvl7pPr marL="2400300" indent="342900" algn="l" rtl="0" fontAlgn="base">
        <a:lnSpc>
          <a:spcPct val="90000"/>
        </a:lnSpc>
        <a:spcBef>
          <a:spcPct val="35000"/>
        </a:spcBef>
        <a:spcAft>
          <a:spcPct val="0"/>
        </a:spcAft>
        <a:buSzPct val="90000"/>
        <a:buFont typeface="Wingdings 3" pitchFamily="18" charset="2"/>
        <a:buAutoNum type="arabicPeriod"/>
        <a:defRPr>
          <a:solidFill>
            <a:srgbClr val="223046"/>
          </a:solidFill>
          <a:latin typeface="+mn-lt"/>
        </a:defRPr>
      </a:lvl7pPr>
      <a:lvl8pPr marL="2857500" indent="342900" algn="l" rtl="0" fontAlgn="base">
        <a:lnSpc>
          <a:spcPct val="90000"/>
        </a:lnSpc>
        <a:spcBef>
          <a:spcPct val="35000"/>
        </a:spcBef>
        <a:spcAft>
          <a:spcPct val="0"/>
        </a:spcAft>
        <a:buSzPct val="90000"/>
        <a:buFont typeface="Wingdings 3" pitchFamily="18" charset="2"/>
        <a:buAutoNum type="arabicPeriod"/>
        <a:defRPr>
          <a:solidFill>
            <a:srgbClr val="223046"/>
          </a:solidFill>
          <a:latin typeface="+mn-lt"/>
        </a:defRPr>
      </a:lvl8pPr>
      <a:lvl9pPr marL="3314700" indent="342900" algn="l" rtl="0" fontAlgn="base">
        <a:lnSpc>
          <a:spcPct val="90000"/>
        </a:lnSpc>
        <a:spcBef>
          <a:spcPct val="35000"/>
        </a:spcBef>
        <a:spcAft>
          <a:spcPct val="0"/>
        </a:spcAft>
        <a:buSzPct val="90000"/>
        <a:buFont typeface="Wingdings 3" pitchFamily="18" charset="2"/>
        <a:buAutoNum type="arabicPeriod"/>
        <a:defRPr>
          <a:solidFill>
            <a:srgbClr val="22304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:\Graphics\Corporate\Events\Digipalooza\2011\PPT template\images\PPT-Foote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6376"/>
            <a:ext cx="9144000" cy="801624"/>
          </a:xfrm>
          <a:prstGeom prst="rect">
            <a:avLst/>
          </a:prstGeom>
          <a:noFill/>
        </p:spPr>
      </p:pic>
      <p:pic>
        <p:nvPicPr>
          <p:cNvPr id="12" name="Picture 3" descr="V:\Graphics\Corporate\Events\Digipalooza\2011\PPT template\images\PPT-Head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8638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89000"/>
            <a:ext cx="42926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228600" rIns="274320" bIns="274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0488" y="136525"/>
            <a:ext cx="8226425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80742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248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248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248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248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248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248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248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248"/>
          </a:solidFill>
          <a:latin typeface="Century Gothic" pitchFamily="34" charset="0"/>
        </a:defRPr>
      </a:lvl9pPr>
    </p:titleStyle>
    <p:bodyStyle>
      <a:lvl1pPr marL="0" indent="0" algn="l" rtl="0" eaLnBrk="0" fontAlgn="base" hangingPunct="0">
        <a:spcBef>
          <a:spcPts val="1200"/>
        </a:spcBef>
        <a:spcAft>
          <a:spcPct val="0"/>
        </a:spcAft>
        <a:buSzPct val="90000"/>
        <a:buFont typeface="Wingdings 3" pitchFamily="18" charset="2"/>
        <a:buNone/>
        <a:tabLst>
          <a:tab pos="3263900" algn="l"/>
        </a:tabLst>
        <a:defRPr sz="1600">
          <a:solidFill>
            <a:srgbClr val="002248"/>
          </a:solidFill>
          <a:latin typeface="Arial" pitchFamily="34" charset="0"/>
          <a:ea typeface="+mn-ea"/>
          <a:cs typeface="Arial" pitchFamily="34" charset="0"/>
        </a:defRPr>
      </a:lvl1pPr>
      <a:lvl2pPr marL="341313" indent="-339725" algn="l" rtl="0" eaLnBrk="0" fontAlgn="base" hangingPunct="0">
        <a:spcBef>
          <a:spcPts val="900"/>
        </a:spcBef>
        <a:spcAft>
          <a:spcPct val="0"/>
        </a:spcAft>
        <a:buSzPct val="90000"/>
        <a:buFont typeface="Wingdings 3" pitchFamily="18" charset="2"/>
        <a:buAutoNum type="arabicPeriod"/>
        <a:defRPr sz="1600">
          <a:solidFill>
            <a:srgbClr val="002248"/>
          </a:solidFill>
          <a:latin typeface="Arial" pitchFamily="34" charset="0"/>
          <a:cs typeface="Arial" pitchFamily="34" charset="0"/>
        </a:defRPr>
      </a:lvl2pPr>
      <a:lvl3pPr marL="685800" indent="-342900" algn="l" rtl="0" eaLnBrk="0" fontAlgn="base" hangingPunct="0">
        <a:spcBef>
          <a:spcPts val="900"/>
        </a:spcBef>
        <a:spcAft>
          <a:spcPct val="0"/>
        </a:spcAft>
        <a:buClr>
          <a:srgbClr val="002248"/>
        </a:buClr>
        <a:buSzPct val="90000"/>
        <a:buFont typeface="Wingdings 3" pitchFamily="18" charset="2"/>
        <a:buChar char=""/>
        <a:defRPr sz="1600">
          <a:solidFill>
            <a:srgbClr val="002248"/>
          </a:solidFill>
          <a:latin typeface="+mn-lt"/>
        </a:defRPr>
      </a:lvl3pPr>
      <a:lvl4pPr marL="1433513" indent="228600" algn="l" rtl="0" eaLnBrk="0" fontAlgn="base" hangingPunct="0">
        <a:spcBef>
          <a:spcPct val="35000"/>
        </a:spcBef>
        <a:spcAft>
          <a:spcPct val="0"/>
        </a:spcAft>
        <a:buSzPct val="90000"/>
        <a:buFont typeface="Wingdings 3" pitchFamily="18" charset="2"/>
        <a:buChar char=""/>
        <a:defRPr sz="2000">
          <a:solidFill>
            <a:srgbClr val="372D14"/>
          </a:solidFill>
          <a:latin typeface="+mn-lt"/>
        </a:defRPr>
      </a:lvl4pPr>
      <a:lvl5pPr marL="1828800" indent="228600" algn="l" rtl="0" eaLnBrk="0" fontAlgn="base" hangingPunct="0">
        <a:spcBef>
          <a:spcPct val="35000"/>
        </a:spcBef>
        <a:spcAft>
          <a:spcPct val="0"/>
        </a:spcAft>
        <a:buSzPct val="90000"/>
        <a:buFont typeface="Wingdings 3" pitchFamily="18" charset="2"/>
        <a:buChar char=""/>
        <a:defRPr sz="2000">
          <a:solidFill>
            <a:srgbClr val="372D14"/>
          </a:solidFill>
          <a:latin typeface="+mn-lt"/>
        </a:defRPr>
      </a:lvl5pPr>
      <a:lvl6pPr marL="2286000" indent="228600" algn="l" rtl="0" fontAlgn="base">
        <a:spcBef>
          <a:spcPct val="35000"/>
        </a:spcBef>
        <a:spcAft>
          <a:spcPct val="0"/>
        </a:spcAft>
        <a:buSzPct val="90000"/>
        <a:buFont typeface="Wingdings 3" pitchFamily="18" charset="2"/>
        <a:buChar char=""/>
        <a:defRPr sz="2000">
          <a:solidFill>
            <a:srgbClr val="372D14"/>
          </a:solidFill>
          <a:latin typeface="+mn-lt"/>
        </a:defRPr>
      </a:lvl6pPr>
      <a:lvl7pPr marL="2743200" indent="228600" algn="l" rtl="0" fontAlgn="base">
        <a:spcBef>
          <a:spcPct val="35000"/>
        </a:spcBef>
        <a:spcAft>
          <a:spcPct val="0"/>
        </a:spcAft>
        <a:buSzPct val="90000"/>
        <a:buFont typeface="Wingdings 3" pitchFamily="18" charset="2"/>
        <a:buChar char=""/>
        <a:defRPr sz="2000">
          <a:solidFill>
            <a:srgbClr val="372D14"/>
          </a:solidFill>
          <a:latin typeface="+mn-lt"/>
        </a:defRPr>
      </a:lvl7pPr>
      <a:lvl8pPr marL="3200400" indent="228600" algn="l" rtl="0" fontAlgn="base">
        <a:spcBef>
          <a:spcPct val="35000"/>
        </a:spcBef>
        <a:spcAft>
          <a:spcPct val="0"/>
        </a:spcAft>
        <a:buSzPct val="90000"/>
        <a:buFont typeface="Wingdings 3" pitchFamily="18" charset="2"/>
        <a:buChar char=""/>
        <a:defRPr sz="2000">
          <a:solidFill>
            <a:srgbClr val="372D14"/>
          </a:solidFill>
          <a:latin typeface="+mn-lt"/>
        </a:defRPr>
      </a:lvl8pPr>
      <a:lvl9pPr marL="3657600" indent="228600" algn="l" rtl="0" fontAlgn="base">
        <a:spcBef>
          <a:spcPct val="35000"/>
        </a:spcBef>
        <a:spcAft>
          <a:spcPct val="0"/>
        </a:spcAft>
        <a:buSzPct val="90000"/>
        <a:buFont typeface="Wingdings 3" pitchFamily="18" charset="2"/>
        <a:buChar char=""/>
        <a:defRPr sz="2000">
          <a:solidFill>
            <a:srgbClr val="372D1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correlate.googlelabs.com/search?e=library+ebooks+&amp;t=weekl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VWCYv40Ur1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atin typeface="Comic Sans MS" pitchFamily="66" charset="0"/>
              </a:rPr>
              <a:t>Beth, Betsy, Ellen &amp; Wendy present </a:t>
            </a:r>
            <a:r>
              <a:rPr lang="en-US" sz="3600" b="1" i="1" dirty="0" smtClean="0"/>
              <a:t>Highlights from</a:t>
            </a:r>
            <a:endParaRPr lang="en-US" sz="3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MainDigiPSlide-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79" y="7635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</a:t>
            </a:r>
            <a:r>
              <a:rPr lang="en-US" dirty="0" smtClean="0"/>
              <a:t>will </a:t>
            </a:r>
            <a:r>
              <a:rPr lang="en-US" dirty="0"/>
              <a:t>eBooks </a:t>
            </a:r>
            <a:r>
              <a:rPr lang="en-US" dirty="0" smtClean="0"/>
              <a:t>become dominant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758" y="1906518"/>
            <a:ext cx="797484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" lvl="1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Timeline: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131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  <a:buFont typeface="Wingdings 3" pitchFamily="18" charset="2"/>
              <a:buChar char="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April,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2003: First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OverDrive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eBook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site.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131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  <a:buFont typeface="Wingdings 3" pitchFamily="18" charset="2"/>
              <a:buChar char="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November, 2007: First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Kindle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™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released.</a:t>
            </a:r>
          </a:p>
          <a:p>
            <a:pPr marL="342900" lvl="1" indent="-34131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  <a:buFont typeface="Wingdings 3" pitchFamily="18" charset="2"/>
              <a:buChar char="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July,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2010: Amazon’s Kindle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eBooks outsell hardcover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the first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time.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131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  <a:buFont typeface="Wingdings 3" pitchFamily="18" charset="2"/>
              <a:buChar char="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January, 2011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Amazon's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eBooks outsell paperbacks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the first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time.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131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  <a:buFont typeface="Wingdings 3" pitchFamily="18" charset="2"/>
              <a:buChar char="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Q1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2011: eBooks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comprised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22%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sales in the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U.S.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131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  <a:buFont typeface="Wingdings 3" pitchFamily="18" charset="2"/>
              <a:buChar char="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May,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2011: Amazon’s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eBook sales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outdo all print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combined.</a:t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587" lvl="1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Projections: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131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  <a:buFont typeface="Wingdings 3" pitchFamily="18" charset="2"/>
              <a:buChar char="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2013: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times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many copies of eBooks will sell than in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2010.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131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  <a:buFont typeface="Wingdings 3" pitchFamily="18" charset="2"/>
              <a:buChar char="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2014: Forrester Research: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eBooks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be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50%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units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sold.</a:t>
            </a:r>
          </a:p>
          <a:p>
            <a:pPr marL="342900" lvl="1" indent="-34131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  <a:buFont typeface="Wingdings 3" pitchFamily="18" charset="2"/>
              <a:buChar char=""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3896" y="581849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Source: Google Images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3962400"/>
            <a:ext cx="8382000" cy="2590800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32284" y="23446"/>
            <a:ext cx="2154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ADAPT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0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64008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Power of knowledge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2400300"/>
            <a:ext cx="714756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905000" y="5181600"/>
            <a:ext cx="5867400" cy="1295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You never want anyone from your library to react to a digital book inquiry like this guy!</a:t>
            </a:r>
          </a:p>
        </p:txBody>
      </p:sp>
      <p:sp>
        <p:nvSpPr>
          <p:cNvPr id="5" name="Rectangle 4"/>
          <p:cNvSpPr/>
          <p:nvPr/>
        </p:nvSpPr>
        <p:spPr>
          <a:xfrm>
            <a:off x="4759187" y="219670"/>
            <a:ext cx="3546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OVERCOME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0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You're Librarians now. You adapt. You overcome. You improvise. Let‘s move. Four weeks!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41893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will blaze a path into battle for others to follow. Surrender is not in our creed. Let me here you say that. </a:t>
            </a:r>
            <a:endParaRPr lang="en-US" sz="2800" dirty="0"/>
          </a:p>
        </p:txBody>
      </p:sp>
      <p:pic>
        <p:nvPicPr>
          <p:cNvPr id="6" name="Picture 5" descr="1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50" y="1479973"/>
            <a:ext cx="2495550" cy="35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/>
          <a:p>
            <a:r>
              <a:rPr lang="en-US" sz="7200" b="1" i="1" dirty="0" smtClean="0">
                <a:latin typeface="Comic Sans MS" pitchFamily="66" charset="0"/>
              </a:rPr>
              <a:t>Wendy …</a:t>
            </a:r>
            <a:br>
              <a:rPr lang="en-US" sz="7200" b="1" i="1" dirty="0" smtClean="0">
                <a:latin typeface="Comic Sans MS" pitchFamily="66" charset="0"/>
              </a:rPr>
            </a:br>
            <a:endParaRPr lang="en-US" sz="7200" b="1" i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6576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omic Sans MS" pitchFamily="66" charset="0"/>
              </a:rPr>
              <a:t>Three Take-</a:t>
            </a:r>
            <a:r>
              <a:rPr lang="en-US" sz="2800" b="1" i="1" dirty="0" err="1" smtClean="0">
                <a:latin typeface="Comic Sans MS" pitchFamily="66" charset="0"/>
              </a:rPr>
              <a:t>aways</a:t>
            </a:r>
            <a:r>
              <a:rPr lang="en-US" sz="2800" b="1" i="1" dirty="0" smtClean="0">
                <a:latin typeface="Comic Sans MS" pitchFamily="66" charset="0"/>
              </a:rPr>
              <a:t> – Promote, Train, Prepare</a:t>
            </a:r>
            <a:endParaRPr lang="en-US" sz="28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0350"/>
            <a:ext cx="8485188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838200" y="5334000"/>
            <a:ext cx="7439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>
                <a:hlinkClick r:id="rId4"/>
              </a:rPr>
              <a:t>http://correlate.googlelabs.com/search?e=library+ebooks+&amp;t=weekly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8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76800"/>
            <a:ext cx="6400800" cy="1752600"/>
          </a:xfrm>
        </p:spPr>
        <p:txBody>
          <a:bodyPr/>
          <a:lstStyle/>
          <a:p>
            <a:r>
              <a:rPr lang="en-US" dirty="0"/>
              <a:t>Believe it or not, there are still people who don’t know you even offer e-books.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TRAIN STAFF TO ASK</a:t>
            </a:r>
            <a:r>
              <a:rPr lang="en-US" sz="3600" dirty="0">
                <a:solidFill>
                  <a:srgbClr val="000000"/>
                </a:solidFill>
              </a:rPr>
              <a:t>:</a:t>
            </a:r>
            <a:r>
              <a:rPr lang="en-US" sz="3600" i="1" dirty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“Would you like me to see if the wait for the e-book is shorter?”</a:t>
            </a:r>
          </a:p>
        </p:txBody>
      </p:sp>
      <p:pic>
        <p:nvPicPr>
          <p:cNvPr id="12293" name="Picture 5" descr="MC90006014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505200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id:image004.png@01CC1C74.DBE4A2C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058">
            <a:off x="347245" y="499749"/>
            <a:ext cx="3834284" cy="2875713"/>
          </a:xfrm>
          <a:prstGeom prst="rect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  <a:effectLst>
            <a:outerShdw blurRad="254000" dist="63500" dir="2700000" algn="tl" rotWithShape="0">
              <a:prstClr val="black">
                <a:alpha val="5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V:\Library Partner Services\Resources\Outreach Program Contest\2011\2011 Entries\Whitby Public Library\Overdrive Book C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259">
            <a:off x="4785119" y="581340"/>
            <a:ext cx="3853436" cy="2890077"/>
          </a:xfrm>
          <a:prstGeom prst="rect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  <a:effectLst>
            <a:outerShdw blurRad="254000" dist="63500" dir="2700000" algn="tl" rotWithShape="0">
              <a:prstClr val="black">
                <a:alpha val="50000"/>
              </a:prst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 rot="21340008">
            <a:off x="416794" y="3456835"/>
            <a:ext cx="3890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Chatham Area Public Library District (IL)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 rot="417824">
            <a:off x="4990043" y="3526070"/>
            <a:ext cx="2979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Whitby Public Library (Ontario) </a:t>
            </a:r>
            <a:endParaRPr lang="en-US" sz="1600" i="1" dirty="0"/>
          </a:p>
        </p:txBody>
      </p:sp>
      <p:pic>
        <p:nvPicPr>
          <p:cNvPr id="1026" name="Picture 2" descr="V:\Library Partner Services\Resources\Outreach Program Contest\2011\2011 Entries\SEO Library Consortium - Licking County Library\001 - full displ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64" y="3792513"/>
            <a:ext cx="3027013" cy="227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26157" y="4927643"/>
            <a:ext cx="337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Licking County Library (OH)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45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543050"/>
          </a:xfrm>
        </p:spPr>
        <p:txBody>
          <a:bodyPr/>
          <a:lstStyle/>
          <a:p>
            <a:r>
              <a:rPr lang="en-US" sz="7200" b="1" i="1" dirty="0" smtClean="0">
                <a:latin typeface="Comic Sans MS" pitchFamily="66" charset="0"/>
              </a:rPr>
              <a:t/>
            </a:r>
            <a:br>
              <a:rPr lang="en-US" sz="7200" b="1" i="1" dirty="0" smtClean="0">
                <a:latin typeface="Comic Sans MS" pitchFamily="66" charset="0"/>
              </a:rPr>
            </a:br>
            <a:r>
              <a:rPr lang="en-US" sz="7200" b="1" i="1" dirty="0" smtClean="0">
                <a:latin typeface="Comic Sans MS" pitchFamily="66" charset="0"/>
              </a:rPr>
              <a:t>Betsy …</a:t>
            </a:r>
            <a:br>
              <a:rPr lang="en-US" sz="7200" b="1" i="1" dirty="0" smtClean="0">
                <a:latin typeface="Comic Sans MS" pitchFamily="66" charset="0"/>
              </a:rPr>
            </a:br>
            <a:endParaRPr lang="en-US" sz="2800" b="1" i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9624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Comic Sans MS" pitchFamily="66" charset="0"/>
              </a:rPr>
              <a:t>Favorite quote  -  “Adapt </a:t>
            </a:r>
            <a:r>
              <a:rPr lang="en-US" sz="2800" b="1" i="1" dirty="0">
                <a:latin typeface="Comic Sans MS" pitchFamily="66" charset="0"/>
              </a:rPr>
              <a:t>or die”</a:t>
            </a:r>
            <a:br>
              <a:rPr lang="en-US" sz="2800" b="1" i="1" dirty="0">
                <a:latin typeface="Comic Sans MS" pitchFamily="66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5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storeLibraryDesiredPlac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6" y="533400"/>
            <a:ext cx="8545902" cy="5897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6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TheyWant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78775" cy="6222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9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i="1" dirty="0" smtClean="0">
                <a:latin typeface="Comic Sans MS" pitchFamily="66" charset="0"/>
              </a:rPr>
              <a:t>Ellen … </a:t>
            </a:r>
            <a:br>
              <a:rPr lang="en-US" sz="7200" b="1" i="1" dirty="0" smtClean="0">
                <a:latin typeface="Comic Sans MS" pitchFamily="66" charset="0"/>
              </a:rPr>
            </a:br>
            <a:r>
              <a:rPr lang="en-US" sz="7200" b="1" i="1" dirty="0" smtClean="0">
                <a:latin typeface="Comic Sans MS" pitchFamily="66" charset="0"/>
              </a:rPr>
              <a:t>in absentia</a:t>
            </a:r>
            <a:endParaRPr lang="en-US" sz="72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780871"/>
            <a:ext cx="579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Books are for use. 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Every reader his [or her] book.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Every book its reader.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Save the time of the reader.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The library is a growing organism.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28800" y="1085671"/>
            <a:ext cx="1676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55227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Content is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2823" y="78087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,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90526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mostly</a:t>
            </a:r>
          </a:p>
        </p:txBody>
      </p:sp>
      <p:sp>
        <p:nvSpPr>
          <p:cNvPr id="14" name="Freeform 13"/>
          <p:cNvSpPr/>
          <p:nvPr/>
        </p:nvSpPr>
        <p:spPr>
          <a:xfrm>
            <a:off x="1764406" y="1692131"/>
            <a:ext cx="5138670" cy="651631"/>
          </a:xfrm>
          <a:custGeom>
            <a:avLst/>
            <a:gdLst>
              <a:gd name="connsiteX0" fmla="*/ 0 w 5138670"/>
              <a:gd name="connsiteY0" fmla="*/ 475365 h 651631"/>
              <a:gd name="connsiteX1" fmla="*/ 51515 w 5138670"/>
              <a:gd name="connsiteY1" fmla="*/ 346577 h 651631"/>
              <a:gd name="connsiteX2" fmla="*/ 115909 w 5138670"/>
              <a:gd name="connsiteY2" fmla="*/ 295061 h 651631"/>
              <a:gd name="connsiteX3" fmla="*/ 206062 w 5138670"/>
              <a:gd name="connsiteY3" fmla="*/ 243546 h 651631"/>
              <a:gd name="connsiteX4" fmla="*/ 257577 w 5138670"/>
              <a:gd name="connsiteY4" fmla="*/ 256425 h 651631"/>
              <a:gd name="connsiteX5" fmla="*/ 347729 w 5138670"/>
              <a:gd name="connsiteY5" fmla="*/ 346577 h 651631"/>
              <a:gd name="connsiteX6" fmla="*/ 425002 w 5138670"/>
              <a:gd name="connsiteY6" fmla="*/ 436729 h 651631"/>
              <a:gd name="connsiteX7" fmla="*/ 489397 w 5138670"/>
              <a:gd name="connsiteY7" fmla="*/ 552639 h 651631"/>
              <a:gd name="connsiteX8" fmla="*/ 515155 w 5138670"/>
              <a:gd name="connsiteY8" fmla="*/ 591275 h 651631"/>
              <a:gd name="connsiteX9" fmla="*/ 566670 w 5138670"/>
              <a:gd name="connsiteY9" fmla="*/ 501123 h 651631"/>
              <a:gd name="connsiteX10" fmla="*/ 579549 w 5138670"/>
              <a:gd name="connsiteY10" fmla="*/ 462486 h 651631"/>
              <a:gd name="connsiteX11" fmla="*/ 592428 w 5138670"/>
              <a:gd name="connsiteY11" fmla="*/ 398092 h 651631"/>
              <a:gd name="connsiteX12" fmla="*/ 669701 w 5138670"/>
              <a:gd name="connsiteY12" fmla="*/ 359455 h 651631"/>
              <a:gd name="connsiteX13" fmla="*/ 721217 w 5138670"/>
              <a:gd name="connsiteY13" fmla="*/ 372334 h 651631"/>
              <a:gd name="connsiteX14" fmla="*/ 798490 w 5138670"/>
              <a:gd name="connsiteY14" fmla="*/ 436729 h 651631"/>
              <a:gd name="connsiteX15" fmla="*/ 850005 w 5138670"/>
              <a:gd name="connsiteY15" fmla="*/ 526881 h 651631"/>
              <a:gd name="connsiteX16" fmla="*/ 901521 w 5138670"/>
              <a:gd name="connsiteY16" fmla="*/ 604154 h 651631"/>
              <a:gd name="connsiteX17" fmla="*/ 991673 w 5138670"/>
              <a:gd name="connsiteY17" fmla="*/ 514002 h 651631"/>
              <a:gd name="connsiteX18" fmla="*/ 1004552 w 5138670"/>
              <a:gd name="connsiteY18" fmla="*/ 475365 h 651631"/>
              <a:gd name="connsiteX19" fmla="*/ 1043188 w 5138670"/>
              <a:gd name="connsiteY19" fmla="*/ 449608 h 651631"/>
              <a:gd name="connsiteX20" fmla="*/ 1146219 w 5138670"/>
              <a:gd name="connsiteY20" fmla="*/ 320819 h 651631"/>
              <a:gd name="connsiteX21" fmla="*/ 1236371 w 5138670"/>
              <a:gd name="connsiteY21" fmla="*/ 410971 h 651631"/>
              <a:gd name="connsiteX22" fmla="*/ 1275008 w 5138670"/>
              <a:gd name="connsiteY22" fmla="*/ 436729 h 651631"/>
              <a:gd name="connsiteX23" fmla="*/ 1313645 w 5138670"/>
              <a:gd name="connsiteY23" fmla="*/ 488244 h 651631"/>
              <a:gd name="connsiteX24" fmla="*/ 1352281 w 5138670"/>
              <a:gd name="connsiteY24" fmla="*/ 526881 h 651631"/>
              <a:gd name="connsiteX25" fmla="*/ 1416676 w 5138670"/>
              <a:gd name="connsiteY25" fmla="*/ 604154 h 651631"/>
              <a:gd name="connsiteX26" fmla="*/ 1429555 w 5138670"/>
              <a:gd name="connsiteY26" fmla="*/ 565517 h 651631"/>
              <a:gd name="connsiteX27" fmla="*/ 1455312 w 5138670"/>
              <a:gd name="connsiteY27" fmla="*/ 514002 h 651631"/>
              <a:gd name="connsiteX28" fmla="*/ 1468191 w 5138670"/>
              <a:gd name="connsiteY28" fmla="*/ 449608 h 651631"/>
              <a:gd name="connsiteX29" fmla="*/ 1532586 w 5138670"/>
              <a:gd name="connsiteY29" fmla="*/ 359455 h 651631"/>
              <a:gd name="connsiteX30" fmla="*/ 1558343 w 5138670"/>
              <a:gd name="connsiteY30" fmla="*/ 320819 h 651631"/>
              <a:gd name="connsiteX31" fmla="*/ 1687132 w 5138670"/>
              <a:gd name="connsiteY31" fmla="*/ 243546 h 651631"/>
              <a:gd name="connsiteX32" fmla="*/ 1751526 w 5138670"/>
              <a:gd name="connsiteY32" fmla="*/ 256425 h 651631"/>
              <a:gd name="connsiteX33" fmla="*/ 1828800 w 5138670"/>
              <a:gd name="connsiteY33" fmla="*/ 359455 h 651631"/>
              <a:gd name="connsiteX34" fmla="*/ 1893194 w 5138670"/>
              <a:gd name="connsiteY34" fmla="*/ 436729 h 651631"/>
              <a:gd name="connsiteX35" fmla="*/ 1931831 w 5138670"/>
              <a:gd name="connsiteY35" fmla="*/ 526881 h 651631"/>
              <a:gd name="connsiteX36" fmla="*/ 1970467 w 5138670"/>
              <a:gd name="connsiteY36" fmla="*/ 501123 h 651631"/>
              <a:gd name="connsiteX37" fmla="*/ 2047740 w 5138670"/>
              <a:gd name="connsiteY37" fmla="*/ 423850 h 651631"/>
              <a:gd name="connsiteX38" fmla="*/ 2073498 w 5138670"/>
              <a:gd name="connsiteY38" fmla="*/ 385213 h 651631"/>
              <a:gd name="connsiteX39" fmla="*/ 2112135 w 5138670"/>
              <a:gd name="connsiteY39" fmla="*/ 372334 h 651631"/>
              <a:gd name="connsiteX40" fmla="*/ 2202287 w 5138670"/>
              <a:gd name="connsiteY40" fmla="*/ 333698 h 651631"/>
              <a:gd name="connsiteX41" fmla="*/ 2240924 w 5138670"/>
              <a:gd name="connsiteY41" fmla="*/ 307940 h 651631"/>
              <a:gd name="connsiteX42" fmla="*/ 2331076 w 5138670"/>
              <a:gd name="connsiteY42" fmla="*/ 333698 h 651631"/>
              <a:gd name="connsiteX43" fmla="*/ 2343955 w 5138670"/>
              <a:gd name="connsiteY43" fmla="*/ 385213 h 651631"/>
              <a:gd name="connsiteX44" fmla="*/ 2408349 w 5138670"/>
              <a:gd name="connsiteY44" fmla="*/ 462486 h 651631"/>
              <a:gd name="connsiteX45" fmla="*/ 2472743 w 5138670"/>
              <a:gd name="connsiteY45" fmla="*/ 526881 h 651631"/>
              <a:gd name="connsiteX46" fmla="*/ 2550017 w 5138670"/>
              <a:gd name="connsiteY46" fmla="*/ 449608 h 651631"/>
              <a:gd name="connsiteX47" fmla="*/ 2575774 w 5138670"/>
              <a:gd name="connsiteY47" fmla="*/ 359455 h 651631"/>
              <a:gd name="connsiteX48" fmla="*/ 2653048 w 5138670"/>
              <a:gd name="connsiteY48" fmla="*/ 269303 h 651631"/>
              <a:gd name="connsiteX49" fmla="*/ 2678805 w 5138670"/>
              <a:gd name="connsiteY49" fmla="*/ 230667 h 651631"/>
              <a:gd name="connsiteX50" fmla="*/ 2717442 w 5138670"/>
              <a:gd name="connsiteY50" fmla="*/ 217788 h 651631"/>
              <a:gd name="connsiteX51" fmla="*/ 2807594 w 5138670"/>
              <a:gd name="connsiteY51" fmla="*/ 230667 h 651631"/>
              <a:gd name="connsiteX52" fmla="*/ 2910625 w 5138670"/>
              <a:gd name="connsiteY52" fmla="*/ 333698 h 651631"/>
              <a:gd name="connsiteX53" fmla="*/ 2987898 w 5138670"/>
              <a:gd name="connsiteY53" fmla="*/ 398092 h 651631"/>
              <a:gd name="connsiteX54" fmla="*/ 3013656 w 5138670"/>
              <a:gd name="connsiteY54" fmla="*/ 436729 h 651631"/>
              <a:gd name="connsiteX55" fmla="*/ 3052293 w 5138670"/>
              <a:gd name="connsiteY55" fmla="*/ 449608 h 651631"/>
              <a:gd name="connsiteX56" fmla="*/ 3090929 w 5138670"/>
              <a:gd name="connsiteY56" fmla="*/ 475365 h 651631"/>
              <a:gd name="connsiteX57" fmla="*/ 3193960 w 5138670"/>
              <a:gd name="connsiteY57" fmla="*/ 565517 h 651631"/>
              <a:gd name="connsiteX58" fmla="*/ 3232597 w 5138670"/>
              <a:gd name="connsiteY58" fmla="*/ 578396 h 651631"/>
              <a:gd name="connsiteX59" fmla="*/ 3284112 w 5138670"/>
              <a:gd name="connsiteY59" fmla="*/ 488244 h 651631"/>
              <a:gd name="connsiteX60" fmla="*/ 3335628 w 5138670"/>
              <a:gd name="connsiteY60" fmla="*/ 410971 h 651631"/>
              <a:gd name="connsiteX61" fmla="*/ 3348507 w 5138670"/>
              <a:gd name="connsiteY61" fmla="*/ 333698 h 651631"/>
              <a:gd name="connsiteX62" fmla="*/ 3412901 w 5138670"/>
              <a:gd name="connsiteY62" fmla="*/ 269303 h 651631"/>
              <a:gd name="connsiteX63" fmla="*/ 3451538 w 5138670"/>
              <a:gd name="connsiteY63" fmla="*/ 256425 h 651631"/>
              <a:gd name="connsiteX64" fmla="*/ 3515932 w 5138670"/>
              <a:gd name="connsiteY64" fmla="*/ 282182 h 651631"/>
              <a:gd name="connsiteX65" fmla="*/ 3593205 w 5138670"/>
              <a:gd name="connsiteY65" fmla="*/ 320819 h 651631"/>
              <a:gd name="connsiteX66" fmla="*/ 3670479 w 5138670"/>
              <a:gd name="connsiteY66" fmla="*/ 385213 h 651631"/>
              <a:gd name="connsiteX67" fmla="*/ 3709115 w 5138670"/>
              <a:gd name="connsiteY67" fmla="*/ 410971 h 651631"/>
              <a:gd name="connsiteX68" fmla="*/ 3876540 w 5138670"/>
              <a:gd name="connsiteY68" fmla="*/ 526881 h 651631"/>
              <a:gd name="connsiteX69" fmla="*/ 3953814 w 5138670"/>
              <a:gd name="connsiteY69" fmla="*/ 565517 h 651631"/>
              <a:gd name="connsiteX70" fmla="*/ 3979571 w 5138670"/>
              <a:gd name="connsiteY70" fmla="*/ 256425 h 651631"/>
              <a:gd name="connsiteX71" fmla="*/ 4018208 w 5138670"/>
              <a:gd name="connsiteY71" fmla="*/ 230667 h 651631"/>
              <a:gd name="connsiteX72" fmla="*/ 4043966 w 5138670"/>
              <a:gd name="connsiteY72" fmla="*/ 192030 h 651631"/>
              <a:gd name="connsiteX73" fmla="*/ 4146997 w 5138670"/>
              <a:gd name="connsiteY73" fmla="*/ 114757 h 651631"/>
              <a:gd name="connsiteX74" fmla="*/ 4301543 w 5138670"/>
              <a:gd name="connsiteY74" fmla="*/ 127636 h 651631"/>
              <a:gd name="connsiteX75" fmla="*/ 4340180 w 5138670"/>
              <a:gd name="connsiteY75" fmla="*/ 153394 h 651631"/>
              <a:gd name="connsiteX76" fmla="*/ 4391695 w 5138670"/>
              <a:gd name="connsiteY76" fmla="*/ 179151 h 651631"/>
              <a:gd name="connsiteX77" fmla="*/ 4507605 w 5138670"/>
              <a:gd name="connsiteY77" fmla="*/ 295061 h 651631"/>
              <a:gd name="connsiteX78" fmla="*/ 4597757 w 5138670"/>
              <a:gd name="connsiteY78" fmla="*/ 359455 h 651631"/>
              <a:gd name="connsiteX79" fmla="*/ 4662152 w 5138670"/>
              <a:gd name="connsiteY79" fmla="*/ 449608 h 651631"/>
              <a:gd name="connsiteX80" fmla="*/ 4687909 w 5138670"/>
              <a:gd name="connsiteY80" fmla="*/ 501123 h 651631"/>
              <a:gd name="connsiteX81" fmla="*/ 4687909 w 5138670"/>
              <a:gd name="connsiteY81" fmla="*/ 127636 h 651631"/>
              <a:gd name="connsiteX82" fmla="*/ 4790940 w 5138670"/>
              <a:gd name="connsiteY82" fmla="*/ 179151 h 651631"/>
              <a:gd name="connsiteX83" fmla="*/ 4855335 w 5138670"/>
              <a:gd name="connsiteY83" fmla="*/ 230667 h 651631"/>
              <a:gd name="connsiteX84" fmla="*/ 4919729 w 5138670"/>
              <a:gd name="connsiteY84" fmla="*/ 269303 h 651631"/>
              <a:gd name="connsiteX85" fmla="*/ 4958366 w 5138670"/>
              <a:gd name="connsiteY85" fmla="*/ 307940 h 651631"/>
              <a:gd name="connsiteX86" fmla="*/ 5087155 w 5138670"/>
              <a:gd name="connsiteY86" fmla="*/ 385213 h 651631"/>
              <a:gd name="connsiteX87" fmla="*/ 5112912 w 5138670"/>
              <a:gd name="connsiteY87" fmla="*/ 423850 h 651631"/>
              <a:gd name="connsiteX88" fmla="*/ 5138670 w 5138670"/>
              <a:gd name="connsiteY88" fmla="*/ 501123 h 65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138670" h="651631">
                <a:moveTo>
                  <a:pt x="0" y="475365"/>
                </a:moveTo>
                <a:cubicBezTo>
                  <a:pt x="17172" y="432436"/>
                  <a:pt x="26512" y="385470"/>
                  <a:pt x="51515" y="346577"/>
                </a:cubicBezTo>
                <a:cubicBezTo>
                  <a:pt x="66379" y="323454"/>
                  <a:pt x="93918" y="311554"/>
                  <a:pt x="115909" y="295061"/>
                </a:cubicBezTo>
                <a:cubicBezTo>
                  <a:pt x="152317" y="267755"/>
                  <a:pt x="163280" y="264936"/>
                  <a:pt x="206062" y="243546"/>
                </a:cubicBezTo>
                <a:cubicBezTo>
                  <a:pt x="223234" y="247839"/>
                  <a:pt x="242104" y="247829"/>
                  <a:pt x="257577" y="256425"/>
                </a:cubicBezTo>
                <a:cubicBezTo>
                  <a:pt x="338950" y="301632"/>
                  <a:pt x="303969" y="294065"/>
                  <a:pt x="347729" y="346577"/>
                </a:cubicBezTo>
                <a:cubicBezTo>
                  <a:pt x="414061" y="426175"/>
                  <a:pt x="360687" y="340255"/>
                  <a:pt x="425002" y="436729"/>
                </a:cubicBezTo>
                <a:cubicBezTo>
                  <a:pt x="489365" y="533274"/>
                  <a:pt x="440289" y="466701"/>
                  <a:pt x="489397" y="552639"/>
                </a:cubicBezTo>
                <a:cubicBezTo>
                  <a:pt x="497076" y="566078"/>
                  <a:pt x="506569" y="578396"/>
                  <a:pt x="515155" y="591275"/>
                </a:cubicBezTo>
                <a:cubicBezTo>
                  <a:pt x="544682" y="502691"/>
                  <a:pt x="504296" y="610278"/>
                  <a:pt x="566670" y="501123"/>
                </a:cubicBezTo>
                <a:cubicBezTo>
                  <a:pt x="573405" y="489336"/>
                  <a:pt x="576256" y="475656"/>
                  <a:pt x="579549" y="462486"/>
                </a:cubicBezTo>
                <a:cubicBezTo>
                  <a:pt x="584858" y="441250"/>
                  <a:pt x="581568" y="417098"/>
                  <a:pt x="592428" y="398092"/>
                </a:cubicBezTo>
                <a:cubicBezTo>
                  <a:pt x="604177" y="377531"/>
                  <a:pt x="649869" y="366066"/>
                  <a:pt x="669701" y="359455"/>
                </a:cubicBezTo>
                <a:cubicBezTo>
                  <a:pt x="686873" y="363748"/>
                  <a:pt x="704948" y="365361"/>
                  <a:pt x="721217" y="372334"/>
                </a:cubicBezTo>
                <a:cubicBezTo>
                  <a:pt x="752593" y="385781"/>
                  <a:pt x="775283" y="413522"/>
                  <a:pt x="798490" y="436729"/>
                </a:cubicBezTo>
                <a:cubicBezTo>
                  <a:pt x="819950" y="501106"/>
                  <a:pt x="800389" y="456001"/>
                  <a:pt x="850005" y="526881"/>
                </a:cubicBezTo>
                <a:cubicBezTo>
                  <a:pt x="867758" y="552242"/>
                  <a:pt x="901521" y="604154"/>
                  <a:pt x="901521" y="604154"/>
                </a:cubicBezTo>
                <a:cubicBezTo>
                  <a:pt x="931572" y="574103"/>
                  <a:pt x="978234" y="554319"/>
                  <a:pt x="991673" y="514002"/>
                </a:cubicBezTo>
                <a:cubicBezTo>
                  <a:pt x="995966" y="501123"/>
                  <a:pt x="996071" y="485966"/>
                  <a:pt x="1004552" y="475365"/>
                </a:cubicBezTo>
                <a:cubicBezTo>
                  <a:pt x="1014221" y="463279"/>
                  <a:pt x="1031297" y="459517"/>
                  <a:pt x="1043188" y="449608"/>
                </a:cubicBezTo>
                <a:cubicBezTo>
                  <a:pt x="1085984" y="413945"/>
                  <a:pt x="1115704" y="366592"/>
                  <a:pt x="1146219" y="320819"/>
                </a:cubicBezTo>
                <a:cubicBezTo>
                  <a:pt x="1214224" y="343487"/>
                  <a:pt x="1177326" y="322402"/>
                  <a:pt x="1236371" y="410971"/>
                </a:cubicBezTo>
                <a:cubicBezTo>
                  <a:pt x="1244957" y="423850"/>
                  <a:pt x="1264063" y="425784"/>
                  <a:pt x="1275008" y="436729"/>
                </a:cubicBezTo>
                <a:cubicBezTo>
                  <a:pt x="1290186" y="451907"/>
                  <a:pt x="1299676" y="471947"/>
                  <a:pt x="1313645" y="488244"/>
                </a:cubicBezTo>
                <a:cubicBezTo>
                  <a:pt x="1325498" y="502073"/>
                  <a:pt x="1341695" y="512060"/>
                  <a:pt x="1352281" y="526881"/>
                </a:cubicBezTo>
                <a:cubicBezTo>
                  <a:pt x="1411698" y="610065"/>
                  <a:pt x="1340509" y="553376"/>
                  <a:pt x="1416676" y="604154"/>
                </a:cubicBezTo>
                <a:cubicBezTo>
                  <a:pt x="1420969" y="591275"/>
                  <a:pt x="1424207" y="577995"/>
                  <a:pt x="1429555" y="565517"/>
                </a:cubicBezTo>
                <a:cubicBezTo>
                  <a:pt x="1437118" y="547871"/>
                  <a:pt x="1449241" y="532215"/>
                  <a:pt x="1455312" y="514002"/>
                </a:cubicBezTo>
                <a:cubicBezTo>
                  <a:pt x="1462234" y="493236"/>
                  <a:pt x="1460505" y="470104"/>
                  <a:pt x="1468191" y="449608"/>
                </a:cubicBezTo>
                <a:cubicBezTo>
                  <a:pt x="1472984" y="436828"/>
                  <a:pt x="1530247" y="362729"/>
                  <a:pt x="1532586" y="359455"/>
                </a:cubicBezTo>
                <a:cubicBezTo>
                  <a:pt x="1541582" y="346860"/>
                  <a:pt x="1546694" y="331011"/>
                  <a:pt x="1558343" y="320819"/>
                </a:cubicBezTo>
                <a:cubicBezTo>
                  <a:pt x="1599788" y="284555"/>
                  <a:pt x="1640054" y="267085"/>
                  <a:pt x="1687132" y="243546"/>
                </a:cubicBezTo>
                <a:cubicBezTo>
                  <a:pt x="1708597" y="247839"/>
                  <a:pt x="1732391" y="245794"/>
                  <a:pt x="1751526" y="256425"/>
                </a:cubicBezTo>
                <a:cubicBezTo>
                  <a:pt x="1802091" y="284517"/>
                  <a:pt x="1803665" y="315469"/>
                  <a:pt x="1828800" y="359455"/>
                </a:cubicBezTo>
                <a:cubicBezTo>
                  <a:pt x="1852709" y="401296"/>
                  <a:pt x="1857675" y="401210"/>
                  <a:pt x="1893194" y="436729"/>
                </a:cubicBezTo>
                <a:cubicBezTo>
                  <a:pt x="1895909" y="447590"/>
                  <a:pt x="1908426" y="522200"/>
                  <a:pt x="1931831" y="526881"/>
                </a:cubicBezTo>
                <a:cubicBezTo>
                  <a:pt x="1947009" y="529917"/>
                  <a:pt x="1957588" y="509709"/>
                  <a:pt x="1970467" y="501123"/>
                </a:cubicBezTo>
                <a:cubicBezTo>
                  <a:pt x="2031171" y="410067"/>
                  <a:pt x="1951892" y="519698"/>
                  <a:pt x="2047740" y="423850"/>
                </a:cubicBezTo>
                <a:cubicBezTo>
                  <a:pt x="2058685" y="412905"/>
                  <a:pt x="2061411" y="394882"/>
                  <a:pt x="2073498" y="385213"/>
                </a:cubicBezTo>
                <a:cubicBezTo>
                  <a:pt x="2084099" y="376732"/>
                  <a:pt x="2099657" y="377682"/>
                  <a:pt x="2112135" y="372334"/>
                </a:cubicBezTo>
                <a:cubicBezTo>
                  <a:pt x="2223537" y="324591"/>
                  <a:pt x="2111676" y="363902"/>
                  <a:pt x="2202287" y="333698"/>
                </a:cubicBezTo>
                <a:cubicBezTo>
                  <a:pt x="2215166" y="325112"/>
                  <a:pt x="2225601" y="310129"/>
                  <a:pt x="2240924" y="307940"/>
                </a:cubicBezTo>
                <a:cubicBezTo>
                  <a:pt x="2252243" y="306323"/>
                  <a:pt x="2316578" y="328865"/>
                  <a:pt x="2331076" y="333698"/>
                </a:cubicBezTo>
                <a:cubicBezTo>
                  <a:pt x="2335369" y="350870"/>
                  <a:pt x="2336983" y="368944"/>
                  <a:pt x="2343955" y="385213"/>
                </a:cubicBezTo>
                <a:cubicBezTo>
                  <a:pt x="2360885" y="424717"/>
                  <a:pt x="2381041" y="429717"/>
                  <a:pt x="2408349" y="462486"/>
                </a:cubicBezTo>
                <a:cubicBezTo>
                  <a:pt x="2462013" y="526883"/>
                  <a:pt x="2401908" y="479656"/>
                  <a:pt x="2472743" y="526881"/>
                </a:cubicBezTo>
                <a:cubicBezTo>
                  <a:pt x="2515947" y="498079"/>
                  <a:pt x="2520527" y="501217"/>
                  <a:pt x="2550017" y="449608"/>
                </a:cubicBezTo>
                <a:cubicBezTo>
                  <a:pt x="2575326" y="405317"/>
                  <a:pt x="2550692" y="409619"/>
                  <a:pt x="2575774" y="359455"/>
                </a:cubicBezTo>
                <a:cubicBezTo>
                  <a:pt x="2599889" y="311225"/>
                  <a:pt x="2620829" y="307966"/>
                  <a:pt x="2653048" y="269303"/>
                </a:cubicBezTo>
                <a:cubicBezTo>
                  <a:pt x="2662957" y="257412"/>
                  <a:pt x="2666719" y="240336"/>
                  <a:pt x="2678805" y="230667"/>
                </a:cubicBezTo>
                <a:cubicBezTo>
                  <a:pt x="2689406" y="222186"/>
                  <a:pt x="2704563" y="222081"/>
                  <a:pt x="2717442" y="217788"/>
                </a:cubicBezTo>
                <a:cubicBezTo>
                  <a:pt x="2747493" y="222081"/>
                  <a:pt x="2781564" y="215049"/>
                  <a:pt x="2807594" y="230667"/>
                </a:cubicBezTo>
                <a:cubicBezTo>
                  <a:pt x="2849242" y="255656"/>
                  <a:pt x="2870212" y="306757"/>
                  <a:pt x="2910625" y="333698"/>
                </a:cubicBezTo>
                <a:cubicBezTo>
                  <a:pt x="2948618" y="359025"/>
                  <a:pt x="2956908" y="360903"/>
                  <a:pt x="2987898" y="398092"/>
                </a:cubicBezTo>
                <a:cubicBezTo>
                  <a:pt x="2997807" y="409983"/>
                  <a:pt x="3001569" y="427060"/>
                  <a:pt x="3013656" y="436729"/>
                </a:cubicBezTo>
                <a:cubicBezTo>
                  <a:pt x="3024257" y="445210"/>
                  <a:pt x="3040151" y="443537"/>
                  <a:pt x="3052293" y="449608"/>
                </a:cubicBezTo>
                <a:cubicBezTo>
                  <a:pt x="3066137" y="456530"/>
                  <a:pt x="3079280" y="465173"/>
                  <a:pt x="3090929" y="475365"/>
                </a:cubicBezTo>
                <a:cubicBezTo>
                  <a:pt x="3135690" y="514531"/>
                  <a:pt x="3145658" y="541366"/>
                  <a:pt x="3193960" y="565517"/>
                </a:cubicBezTo>
                <a:cubicBezTo>
                  <a:pt x="3206102" y="571588"/>
                  <a:pt x="3219718" y="574103"/>
                  <a:pt x="3232597" y="578396"/>
                </a:cubicBezTo>
                <a:cubicBezTo>
                  <a:pt x="3321693" y="444755"/>
                  <a:pt x="3186080" y="651631"/>
                  <a:pt x="3284112" y="488244"/>
                </a:cubicBezTo>
                <a:cubicBezTo>
                  <a:pt x="3300039" y="461699"/>
                  <a:pt x="3335628" y="410971"/>
                  <a:pt x="3335628" y="410971"/>
                </a:cubicBezTo>
                <a:cubicBezTo>
                  <a:pt x="3339921" y="385213"/>
                  <a:pt x="3340249" y="358471"/>
                  <a:pt x="3348507" y="333698"/>
                </a:cubicBezTo>
                <a:cubicBezTo>
                  <a:pt x="3358810" y="302788"/>
                  <a:pt x="3385425" y="283041"/>
                  <a:pt x="3412901" y="269303"/>
                </a:cubicBezTo>
                <a:cubicBezTo>
                  <a:pt x="3425043" y="263232"/>
                  <a:pt x="3438659" y="260718"/>
                  <a:pt x="3451538" y="256425"/>
                </a:cubicBezTo>
                <a:cubicBezTo>
                  <a:pt x="3473003" y="265011"/>
                  <a:pt x="3495255" y="271843"/>
                  <a:pt x="3515932" y="282182"/>
                </a:cubicBezTo>
                <a:cubicBezTo>
                  <a:pt x="3615802" y="332117"/>
                  <a:pt x="3496087" y="288446"/>
                  <a:pt x="3593205" y="320819"/>
                </a:cubicBezTo>
                <a:cubicBezTo>
                  <a:pt x="3618963" y="342284"/>
                  <a:pt x="3644013" y="364628"/>
                  <a:pt x="3670479" y="385213"/>
                </a:cubicBezTo>
                <a:cubicBezTo>
                  <a:pt x="3682697" y="394716"/>
                  <a:pt x="3696732" y="401684"/>
                  <a:pt x="3709115" y="410971"/>
                </a:cubicBezTo>
                <a:cubicBezTo>
                  <a:pt x="3957743" y="597443"/>
                  <a:pt x="3735133" y="446076"/>
                  <a:pt x="3876540" y="526881"/>
                </a:cubicBezTo>
                <a:cubicBezTo>
                  <a:pt x="3946442" y="566825"/>
                  <a:pt x="3882979" y="541907"/>
                  <a:pt x="3953814" y="565517"/>
                </a:cubicBezTo>
                <a:cubicBezTo>
                  <a:pt x="3962400" y="462486"/>
                  <a:pt x="3960047" y="357952"/>
                  <a:pt x="3979571" y="256425"/>
                </a:cubicBezTo>
                <a:cubicBezTo>
                  <a:pt x="3982494" y="241225"/>
                  <a:pt x="4007263" y="241612"/>
                  <a:pt x="4018208" y="230667"/>
                </a:cubicBezTo>
                <a:cubicBezTo>
                  <a:pt x="4029153" y="219722"/>
                  <a:pt x="4032214" y="202103"/>
                  <a:pt x="4043966" y="192030"/>
                </a:cubicBezTo>
                <a:cubicBezTo>
                  <a:pt x="4268001" y="0"/>
                  <a:pt x="3985866" y="275888"/>
                  <a:pt x="4146997" y="114757"/>
                </a:cubicBezTo>
                <a:cubicBezTo>
                  <a:pt x="4198512" y="119050"/>
                  <a:pt x="4250853" y="117498"/>
                  <a:pt x="4301543" y="127636"/>
                </a:cubicBezTo>
                <a:cubicBezTo>
                  <a:pt x="4316721" y="130672"/>
                  <a:pt x="4326741" y="145714"/>
                  <a:pt x="4340180" y="153394"/>
                </a:cubicBezTo>
                <a:cubicBezTo>
                  <a:pt x="4356849" y="162919"/>
                  <a:pt x="4374523" y="170565"/>
                  <a:pt x="4391695" y="179151"/>
                </a:cubicBezTo>
                <a:lnTo>
                  <a:pt x="4507605" y="295061"/>
                </a:lnTo>
                <a:cubicBezTo>
                  <a:pt x="4523581" y="311037"/>
                  <a:pt x="4575817" y="344829"/>
                  <a:pt x="4597757" y="359455"/>
                </a:cubicBezTo>
                <a:cubicBezTo>
                  <a:pt x="4614342" y="381568"/>
                  <a:pt x="4647087" y="423243"/>
                  <a:pt x="4662152" y="449608"/>
                </a:cubicBezTo>
                <a:cubicBezTo>
                  <a:pt x="4671677" y="466277"/>
                  <a:pt x="4679323" y="483951"/>
                  <a:pt x="4687909" y="501123"/>
                </a:cubicBezTo>
                <a:cubicBezTo>
                  <a:pt x="4686830" y="482784"/>
                  <a:pt x="4658471" y="176700"/>
                  <a:pt x="4687909" y="127636"/>
                </a:cubicBezTo>
                <a:cubicBezTo>
                  <a:pt x="4696336" y="113592"/>
                  <a:pt x="4780161" y="171067"/>
                  <a:pt x="4790940" y="179151"/>
                </a:cubicBezTo>
                <a:cubicBezTo>
                  <a:pt x="4812931" y="195644"/>
                  <a:pt x="4832815" y="214903"/>
                  <a:pt x="4855335" y="230667"/>
                </a:cubicBezTo>
                <a:cubicBezTo>
                  <a:pt x="4875842" y="245022"/>
                  <a:pt x="4899704" y="254284"/>
                  <a:pt x="4919729" y="269303"/>
                </a:cubicBezTo>
                <a:cubicBezTo>
                  <a:pt x="4934300" y="280231"/>
                  <a:pt x="4943391" y="297573"/>
                  <a:pt x="4958366" y="307940"/>
                </a:cubicBezTo>
                <a:cubicBezTo>
                  <a:pt x="4999528" y="336437"/>
                  <a:pt x="5087155" y="385213"/>
                  <a:pt x="5087155" y="385213"/>
                </a:cubicBezTo>
                <a:cubicBezTo>
                  <a:pt x="5095741" y="398092"/>
                  <a:pt x="5106626" y="409706"/>
                  <a:pt x="5112912" y="423850"/>
                </a:cubicBezTo>
                <a:cubicBezTo>
                  <a:pt x="5123939" y="448661"/>
                  <a:pt x="5138670" y="501123"/>
                  <a:pt x="5138670" y="50112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114800" y="4953000"/>
            <a:ext cx="3276600" cy="188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19600" y="52004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currently undergoing a profound transition.  Please stand by…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9400" y="6611779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Michael Ciccone – Hamilton Public Library</a:t>
            </a:r>
            <a:endParaRPr lang="en-US" sz="1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895600" y="3048000"/>
            <a:ext cx="838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57400" y="2438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piece of content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267200" y="3048000"/>
            <a:ext cx="114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86400" y="2971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user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40341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user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410200" y="4038600"/>
            <a:ext cx="114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omic Sans MS" pitchFamily="66" charset="0"/>
              </a:rPr>
              <a:t>What’s next from </a:t>
            </a:r>
            <a:r>
              <a:rPr lang="en-US" b="1" i="1" dirty="0" err="1" smtClean="0">
                <a:latin typeface="Comic Sans MS" pitchFamily="66" charset="0"/>
              </a:rPr>
              <a:t>OverDrive</a:t>
            </a:r>
            <a:r>
              <a:rPr lang="en-US" b="1" i="1" dirty="0" smtClean="0">
                <a:latin typeface="Comic Sans MS" pitchFamily="66" charset="0"/>
              </a:rPr>
              <a:t> 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0"/>
            <a:ext cx="6781800" cy="46482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Consolidated formats for eBooks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Early return MP3 audiobooks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Renew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nook color app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Auto activation for 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eBook samples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Patron recommendations for purchase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ILS integration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6" name="Picture 6" descr="http://media.corporate-ir.net/media_files/irol/17/176060/shastaAMZN/hires/Kindle%20-%20graphite%20and%20whi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10499" r="9843" b="4437"/>
          <a:stretch/>
        </p:blipFill>
        <p:spPr bwMode="auto">
          <a:xfrm>
            <a:off x="6922770" y="2133600"/>
            <a:ext cx="19812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57060" y="1745218"/>
            <a:ext cx="191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After the …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profile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884237"/>
            <a:ext cx="4177492" cy="3761749"/>
          </a:xfrm>
        </p:spPr>
        <p:txBody>
          <a:bodyPr/>
          <a:lstStyle/>
          <a:p>
            <a:pPr lvl="0"/>
            <a:r>
              <a:rPr lang="en-US" b="1" dirty="0" smtClean="0"/>
              <a:t>Who are your users?</a:t>
            </a:r>
          </a:p>
          <a:p>
            <a:pPr lvl="1"/>
            <a:r>
              <a:rPr lang="en-US" b="1" dirty="0" smtClean="0"/>
              <a:t>77% </a:t>
            </a:r>
            <a:r>
              <a:rPr lang="en-US" dirty="0" smtClean="0"/>
              <a:t>female</a:t>
            </a:r>
          </a:p>
          <a:p>
            <a:pPr lvl="1"/>
            <a:r>
              <a:rPr lang="en-US" b="1" dirty="0" smtClean="0"/>
              <a:t>47% </a:t>
            </a:r>
            <a:r>
              <a:rPr lang="en-US" dirty="0" smtClean="0"/>
              <a:t>between the ages of 40-59</a:t>
            </a:r>
          </a:p>
          <a:p>
            <a:pPr lvl="1"/>
            <a:r>
              <a:rPr lang="en-US" dirty="0" smtClean="0"/>
              <a:t>Household income: </a:t>
            </a:r>
            <a:r>
              <a:rPr lang="en-US" b="1" dirty="0" smtClean="0"/>
              <a:t>65% </a:t>
            </a:r>
            <a:r>
              <a:rPr lang="en-US" dirty="0" smtClean="0"/>
              <a:t>earn greater than $60K.</a:t>
            </a:r>
          </a:p>
          <a:p>
            <a:pPr lvl="1"/>
            <a:r>
              <a:rPr lang="en-US" dirty="0" smtClean="0"/>
              <a:t>Education level: </a:t>
            </a:r>
            <a:r>
              <a:rPr lang="en-US" b="1" dirty="0" smtClean="0"/>
              <a:t>78% </a:t>
            </a:r>
            <a:r>
              <a:rPr lang="en-US" dirty="0" smtClean="0"/>
              <a:t>have completed a 2 or 4 year college degree or higher.</a:t>
            </a:r>
          </a:p>
          <a:p>
            <a:pPr lvl="1"/>
            <a:r>
              <a:rPr lang="en-US" b="1" dirty="0" smtClean="0"/>
              <a:t>30% </a:t>
            </a:r>
            <a:r>
              <a:rPr lang="en-US" dirty="0" smtClean="0"/>
              <a:t>rarely or never visit the physical library but use digital downloads regularly.   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2" name="Picture 2" descr="V:\Graphics\_Source\Stock Photos\PartnerServices\People\865427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92" y="1219200"/>
            <a:ext cx="4574104" cy="3049699"/>
          </a:xfrm>
          <a:prstGeom prst="rect">
            <a:avLst/>
          </a:prstGeom>
          <a:solidFill>
            <a:srgbClr val="FFFFFF"/>
          </a:solidFill>
          <a:ln w="28575">
            <a:noFill/>
            <a:round/>
            <a:headEnd/>
            <a:tailEnd/>
          </a:ln>
          <a:effectLst>
            <a:outerShdw blurRad="254000" dist="63500" dir="2700000" algn="tl" rotWithShape="0">
              <a:prstClr val="black">
                <a:alpha val="50000"/>
              </a:prstClr>
            </a:outerShdw>
          </a:effectLst>
          <a:extLst/>
        </p:spPr>
      </p:pic>
      <p:sp>
        <p:nvSpPr>
          <p:cNvPr id="9" name="Content Placeholder 4"/>
          <p:cNvSpPr txBox="1">
            <a:spLocks/>
          </p:cNvSpPr>
          <p:nvPr/>
        </p:nvSpPr>
        <p:spPr bwMode="auto">
          <a:xfrm rot="297905">
            <a:off x="5281250" y="3511760"/>
            <a:ext cx="3771661" cy="22684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274320" tIns="228600" rIns="274320" bIns="2286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ct val="0"/>
              </a:spcAft>
              <a:buSzPct val="90000"/>
              <a:buFont typeface="Wingdings 3" pitchFamily="18" charset="2"/>
              <a:buNone/>
              <a:defRPr sz="1600" baseline="0">
                <a:solidFill>
                  <a:srgbClr val="00224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1313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  <a:buFont typeface="Wingdings 3" pitchFamily="18" charset="2"/>
              <a:buChar char=""/>
              <a:defRPr sz="1600" baseline="0">
                <a:solidFill>
                  <a:srgbClr val="002248"/>
                </a:solidFill>
                <a:latin typeface="Arial" pitchFamily="34" charset="0"/>
                <a:cs typeface="Arial" pitchFamily="34" charset="0"/>
              </a:defRPr>
            </a:lvl2pPr>
            <a:lvl3pPr marL="685800" indent="-341313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2248"/>
              </a:buClr>
              <a:buSzPct val="90000"/>
              <a:buFont typeface="Wingdings 3" pitchFamily="18" charset="2"/>
              <a:buAutoNum type="arabicPeriod"/>
              <a:defRPr sz="1600" baseline="0">
                <a:solidFill>
                  <a:srgbClr val="002248"/>
                </a:solidFill>
                <a:latin typeface="Arial" pitchFamily="34" charset="0"/>
                <a:cs typeface="Arial" pitchFamily="34" charset="0"/>
              </a:defRPr>
            </a:lvl3pPr>
            <a:lvl4pPr marL="1025525" indent="346075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SzPct val="90000"/>
              <a:buFont typeface="Wingdings 3" pitchFamily="18" charset="2"/>
              <a:buAutoNum type="arabicPeriod"/>
              <a:defRPr sz="2000">
                <a:solidFill>
                  <a:srgbClr val="223046"/>
                </a:solidFill>
                <a:latin typeface="+mn-lt"/>
              </a:defRPr>
            </a:lvl4pPr>
            <a:lvl5pPr marL="1485900" indent="342900" algn="l" rtl="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SzPct val="90000"/>
              <a:buFont typeface="Wingdings 3" pitchFamily="18" charset="2"/>
              <a:buAutoNum type="arabicPeriod"/>
              <a:defRPr sz="2000">
                <a:solidFill>
                  <a:srgbClr val="223046"/>
                </a:solidFill>
                <a:latin typeface="+mn-lt"/>
              </a:defRPr>
            </a:lvl5pPr>
            <a:lvl6pPr marL="1943100" indent="342900" algn="l" rtl="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SzPct val="90000"/>
              <a:buFont typeface="Wingdings 3" pitchFamily="18" charset="2"/>
              <a:buAutoNum type="arabicPeriod"/>
              <a:defRPr>
                <a:solidFill>
                  <a:srgbClr val="223046"/>
                </a:solidFill>
                <a:latin typeface="+mn-lt"/>
              </a:defRPr>
            </a:lvl6pPr>
            <a:lvl7pPr marL="2400300" indent="342900" algn="l" rtl="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SzPct val="90000"/>
              <a:buFont typeface="Wingdings 3" pitchFamily="18" charset="2"/>
              <a:buAutoNum type="arabicPeriod"/>
              <a:defRPr>
                <a:solidFill>
                  <a:srgbClr val="223046"/>
                </a:solidFill>
                <a:latin typeface="+mn-lt"/>
              </a:defRPr>
            </a:lvl7pPr>
            <a:lvl8pPr marL="2857500" indent="342900" algn="l" rtl="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SzPct val="90000"/>
              <a:buFont typeface="Wingdings 3" pitchFamily="18" charset="2"/>
              <a:buAutoNum type="arabicPeriod"/>
              <a:defRPr>
                <a:solidFill>
                  <a:srgbClr val="223046"/>
                </a:solidFill>
                <a:latin typeface="+mn-lt"/>
              </a:defRPr>
            </a:lvl8pPr>
            <a:lvl9pPr marL="3314700" indent="342900" algn="l" rtl="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SzPct val="90000"/>
              <a:buFont typeface="Wingdings 3" pitchFamily="18" charset="2"/>
              <a:buAutoNum type="arabicPeriod"/>
              <a:defRPr>
                <a:solidFill>
                  <a:srgbClr val="223046"/>
                </a:solidFill>
                <a:latin typeface="+mn-lt"/>
              </a:defRPr>
            </a:lvl9pPr>
          </a:lstStyle>
          <a:p>
            <a:r>
              <a:rPr lang="en-US" sz="1500" b="1" dirty="0" smtClean="0"/>
              <a:t>Who do you need to target?</a:t>
            </a:r>
          </a:p>
          <a:p>
            <a:pPr lvl="1"/>
            <a:r>
              <a:rPr lang="en-US" sz="1500" dirty="0" smtClean="0"/>
              <a:t>Males</a:t>
            </a:r>
          </a:p>
          <a:p>
            <a:pPr lvl="1"/>
            <a:r>
              <a:rPr lang="en-US" sz="1500" dirty="0" smtClean="0"/>
              <a:t>Children, young adults, twenty-somethings (combine for only </a:t>
            </a:r>
            <a:r>
              <a:rPr lang="en-US" sz="1500" b="1" dirty="0" smtClean="0"/>
              <a:t>12%</a:t>
            </a:r>
            <a:r>
              <a:rPr lang="en-US" sz="1500" dirty="0" smtClean="0"/>
              <a:t>)</a:t>
            </a:r>
          </a:p>
          <a:p>
            <a:pPr lvl="1"/>
            <a:r>
              <a:rPr lang="en-US" sz="1500" dirty="0" smtClean="0"/>
              <a:t>Non library card holders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728088"/>
            <a:ext cx="44196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Wow!  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That was an eye-opener. Our customer service and readers’ advisory skills need to shift to get the under </a:t>
            </a: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40’s.</a:t>
            </a:r>
            <a:endParaRPr lang="en-US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Give ‘em what they want now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dirty="0" smtClean="0"/>
              <a:t>how do we give them what they want?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Build a Strong dynamic downloadable collection and site   (Order Often)</a:t>
            </a:r>
          </a:p>
          <a:p>
            <a:endParaRPr lang="en-US" dirty="0" smtClean="0"/>
          </a:p>
          <a:p>
            <a:r>
              <a:rPr lang="en-US" dirty="0" smtClean="0"/>
              <a:t>Ongoing Staff Education  </a:t>
            </a:r>
          </a:p>
          <a:p>
            <a:endParaRPr lang="en-US" dirty="0" smtClean="0"/>
          </a:p>
          <a:p>
            <a:r>
              <a:rPr lang="en-US" dirty="0" smtClean="0"/>
              <a:t>Ongoing Public Promotion</a:t>
            </a:r>
          </a:p>
          <a:p>
            <a:endParaRPr lang="en-US" dirty="0" smtClean="0"/>
          </a:p>
          <a:p>
            <a:r>
              <a:rPr lang="en-US" u="sng" dirty="0" smtClean="0"/>
              <a:t>Incorporate eBook promotion in everything we do.</a:t>
            </a:r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81200" y="5715000"/>
            <a:ext cx="5486400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And from another session: Order often.  Most people only look at the New Book Shelf area – the most recent </a:t>
            </a: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additions.</a:t>
            </a:r>
            <a:endParaRPr lang="en-US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76800"/>
            <a:ext cx="6400800" cy="1752600"/>
          </a:xfrm>
        </p:spPr>
        <p:txBody>
          <a:bodyPr/>
          <a:lstStyle/>
          <a:p>
            <a:r>
              <a:rPr lang="en-US" dirty="0"/>
              <a:t>Believe it or not, there are still people who don’t know you even offer e-books.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</a:rPr>
              <a:t>TRAIN STAFF TO ASK</a:t>
            </a:r>
            <a:r>
              <a:rPr lang="en-US" sz="3600" dirty="0">
                <a:solidFill>
                  <a:srgbClr val="000000"/>
                </a:solidFill>
              </a:rPr>
              <a:t>:</a:t>
            </a:r>
            <a:r>
              <a:rPr lang="en-US" sz="3600" i="1" dirty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</a:rPr>
              <a:t>“Would you like me to see if the wait for the e-book is shorter?”</a:t>
            </a:r>
          </a:p>
        </p:txBody>
      </p:sp>
      <p:pic>
        <p:nvPicPr>
          <p:cNvPr id="12293" name="Picture 5" descr="MC90006014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505200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905000"/>
            <a:ext cx="2362200" cy="17543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Ask  “What 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format would you like this in?”  Another perceptual shift we need to make.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61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 dirty="0"/>
              <a:t>Order often!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724400"/>
            <a:ext cx="8534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Some patrons only browse the *</a:t>
            </a:r>
            <a:r>
              <a:rPr lang="en-US" dirty="0">
                <a:solidFill>
                  <a:srgbClr val="FF0000"/>
                </a:solidFill>
              </a:rPr>
              <a:t>NEW</a:t>
            </a:r>
            <a:r>
              <a:rPr lang="en-US" dirty="0"/>
              <a:t>* books.</a:t>
            </a:r>
          </a:p>
          <a:p>
            <a:pPr>
              <a:buFontTx/>
              <a:buNone/>
            </a:pPr>
            <a:r>
              <a:rPr lang="en-US" dirty="0"/>
              <a:t>Order fewer books more often to keep patrons</a:t>
            </a:r>
          </a:p>
          <a:p>
            <a:pPr>
              <a:buFontTx/>
              <a:buNone/>
            </a:pPr>
            <a:r>
              <a:rPr lang="en-US" dirty="0"/>
              <a:t>coming back.</a:t>
            </a:r>
          </a:p>
        </p:txBody>
      </p:sp>
      <p:pic>
        <p:nvPicPr>
          <p:cNvPr id="13322" name="Picture 10" descr="MC90023750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2928938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i="1" dirty="0" smtClean="0">
                <a:latin typeface="Comic Sans MS" pitchFamily="66" charset="0"/>
              </a:rPr>
              <a:t>Beth …</a:t>
            </a:r>
            <a:br>
              <a:rPr lang="en-US" sz="7200" b="1" i="1" dirty="0" smtClean="0">
                <a:latin typeface="Comic Sans MS" pitchFamily="66" charset="0"/>
              </a:rPr>
            </a:br>
            <a:endParaRPr lang="en-US" sz="7200" b="1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581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Comic Sans MS" pitchFamily="66" charset="0"/>
              </a:rPr>
              <a:t>Improvise – Adapt - Overcome</a:t>
            </a:r>
            <a:endParaRPr lang="en-US" sz="28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You're Marines now. You adapt. You overcome. You improvise. Let‘s move. Four minutes!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lint-Eastwood-in-Heartbreak-Ridge.jpe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752600"/>
            <a:ext cx="463296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7244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Take your post. The Marines are looking for a few good men. Unfortunately you </a:t>
            </a:r>
            <a:r>
              <a:rPr lang="en-US" sz="2800" dirty="0" err="1" smtClean="0"/>
              <a:t>ain't</a:t>
            </a:r>
            <a:r>
              <a:rPr lang="en-US" sz="2800" dirty="0" smtClean="0"/>
              <a:t> it. We will blaze a path into battle for others to follow. Surrender is not in our creed. Let me here you say that.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1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z="4000" dirty="0"/>
              <a:t>Time to get </a:t>
            </a:r>
            <a:r>
              <a:rPr lang="en-US" sz="4000" dirty="0" err="1">
                <a:solidFill>
                  <a:srgbClr val="FF0000"/>
                </a:solidFill>
                <a:latin typeface="Goudy Stout" pitchFamily="18" charset="0"/>
              </a:rPr>
              <a:t>C</a:t>
            </a:r>
            <a:r>
              <a:rPr lang="en-US" sz="4000" dirty="0" err="1">
                <a:solidFill>
                  <a:srgbClr val="FF6600"/>
                </a:solidFill>
                <a:latin typeface="Goudy Stout" pitchFamily="18" charset="0"/>
              </a:rPr>
              <a:t>r</a:t>
            </a:r>
            <a:r>
              <a:rPr lang="en-US" sz="4000" dirty="0" err="1">
                <a:solidFill>
                  <a:srgbClr val="FFFF00"/>
                </a:solidFill>
                <a:latin typeface="Goudy Stout" pitchFamily="18" charset="0"/>
              </a:rPr>
              <a:t>E</a:t>
            </a:r>
            <a:r>
              <a:rPr lang="en-US" sz="4000" dirty="0" err="1">
                <a:solidFill>
                  <a:srgbClr val="008000"/>
                </a:solidFill>
                <a:latin typeface="Goudy Stout" pitchFamily="18" charset="0"/>
              </a:rPr>
              <a:t>a</a:t>
            </a:r>
            <a:r>
              <a:rPr lang="en-US" sz="4000" dirty="0" err="1">
                <a:solidFill>
                  <a:schemeClr val="accent2"/>
                </a:solidFill>
                <a:latin typeface="Goudy Stout" pitchFamily="18" charset="0"/>
              </a:rPr>
              <a:t>T</a:t>
            </a:r>
            <a:r>
              <a:rPr lang="en-US" sz="4000" dirty="0" err="1">
                <a:solidFill>
                  <a:srgbClr val="6600CC"/>
                </a:solidFill>
                <a:latin typeface="Goudy Stout" pitchFamily="18" charset="0"/>
              </a:rPr>
              <a:t>i</a:t>
            </a:r>
            <a:r>
              <a:rPr lang="en-US" sz="4000" dirty="0" err="1">
                <a:latin typeface="Goudy Stout" pitchFamily="18" charset="0"/>
              </a:rPr>
              <a:t>V</a:t>
            </a:r>
            <a:r>
              <a:rPr lang="en-US" sz="4000" dirty="0" err="1">
                <a:solidFill>
                  <a:srgbClr val="663300"/>
                </a:solidFill>
                <a:latin typeface="Goudy Stout" pitchFamily="18" charset="0"/>
              </a:rPr>
              <a:t>e</a:t>
            </a:r>
            <a:r>
              <a:rPr lang="en-US" sz="4000" dirty="0"/>
              <a:t>!!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3200400"/>
            <a:ext cx="3352800" cy="3124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>A laptop running Windows 98 is magically turned into: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“</a:t>
            </a:r>
            <a:r>
              <a:rPr lang="en-US" b="1" dirty="0"/>
              <a:t>digital signage</a:t>
            </a:r>
            <a:r>
              <a:rPr lang="en-US" dirty="0"/>
              <a:t>”</a:t>
            </a:r>
            <a:r>
              <a:rPr lang="en-US" sz="2800" dirty="0"/>
              <a:t> using PowerPoint.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87600"/>
            <a:ext cx="3124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381000"/>
            <a:ext cx="3441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IMPROVISE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Digipalooza">
      <a:dk1>
        <a:sysClr val="windowText" lastClr="000000"/>
      </a:dk1>
      <a:lt1>
        <a:sysClr val="window" lastClr="FFFFFF"/>
      </a:lt1>
      <a:dk2>
        <a:srgbClr val="091443"/>
      </a:dk2>
      <a:lt2>
        <a:srgbClr val="E3DED1"/>
      </a:lt2>
      <a:accent1>
        <a:srgbClr val="F07F09"/>
      </a:accent1>
      <a:accent2>
        <a:srgbClr val="992F2F"/>
      </a:accent2>
      <a:accent3>
        <a:srgbClr val="1B587C"/>
      </a:accent3>
      <a:accent4>
        <a:srgbClr val="FFC000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1None_L2B_L3N_16pt">
  <a:themeElements>
    <a:clrScheme name="OverDrive">
      <a:dk1>
        <a:srgbClr val="002248"/>
      </a:dk1>
      <a:lt1>
        <a:srgbClr val="FFFFFF"/>
      </a:lt1>
      <a:dk2>
        <a:srgbClr val="002248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248"/>
      </a:hlink>
      <a:folHlink>
        <a:srgbClr val="0022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1_L2B_L3N_16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L2B_L3N_16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L2B_L3N_16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L2B_L3N_16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L2B_L3N_16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L2B_L3N_16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L2B_L3N_16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L2B_L3N_16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L2B_L3N_16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L2B_L3N_16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L2B_L3N_16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L2B_L3N_16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1_L2B_L3N_16p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24666"/>
        </a:hlink>
        <a:folHlink>
          <a:srgbClr val="324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1_L2B_L3N_16p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2248"/>
        </a:hlink>
        <a:folHlink>
          <a:srgbClr val="0022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L1None_L2N_L3B_16pt">
  <a:themeElements>
    <a:clrScheme name="OverDrive">
      <a:dk1>
        <a:srgbClr val="002248"/>
      </a:dk1>
      <a:lt1>
        <a:srgbClr val="FFFFFF"/>
      </a:lt1>
      <a:dk2>
        <a:srgbClr val="002248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248"/>
      </a:hlink>
      <a:folHlink>
        <a:srgbClr val="00224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1None_L2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1None_L2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4F38AC"/>
        </a:hlink>
        <a:folHlink>
          <a:srgbClr val="E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5C00"/>
        </a:accent6>
        <a:hlink>
          <a:srgbClr val="4F38AC"/>
        </a:hlink>
        <a:folHlink>
          <a:srgbClr val="4F3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AEAEAE"/>
        </a:accent6>
        <a:hlink>
          <a:srgbClr val="4F38AC"/>
        </a:hlink>
        <a:folHlink>
          <a:srgbClr val="4F3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5C00"/>
        </a:accent6>
        <a:hlink>
          <a:srgbClr val="336666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5C00"/>
        </a:accent6>
        <a:hlink>
          <a:srgbClr val="002B5C"/>
        </a:hlink>
        <a:folHlink>
          <a:srgbClr val="002B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AEAEAE"/>
        </a:accent6>
        <a:hlink>
          <a:srgbClr val="002B5C"/>
        </a:hlink>
        <a:folHlink>
          <a:srgbClr val="002B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1None_L2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808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5C00"/>
        </a:accent6>
        <a:hlink>
          <a:srgbClr val="002248"/>
        </a:hlink>
        <a:folHlink>
          <a:srgbClr val="0022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941</Words>
  <Application>Microsoft Office PowerPoint</Application>
  <PresentationFormat>On-screen Show (4:3)</PresentationFormat>
  <Paragraphs>119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Office Theme</vt:lpstr>
      <vt:lpstr>1_Oriel</vt:lpstr>
      <vt:lpstr>Default Design</vt:lpstr>
      <vt:lpstr>1_Default Design</vt:lpstr>
      <vt:lpstr>1_L1None_L2B_L3N_16pt</vt:lpstr>
      <vt:lpstr>1_L1None_L2N_L3B_16pt</vt:lpstr>
      <vt:lpstr>Beth, Betsy, Ellen &amp; Wendy present Highlights from</vt:lpstr>
      <vt:lpstr>Ellen …  in absentia</vt:lpstr>
      <vt:lpstr>User profile</vt:lpstr>
      <vt:lpstr>Give ‘em what they want now how do we give them what they want?</vt:lpstr>
      <vt:lpstr>PowerPoint Presentation</vt:lpstr>
      <vt:lpstr>Order often!</vt:lpstr>
      <vt:lpstr>Beth … </vt:lpstr>
      <vt:lpstr>PowerPoint Presentation</vt:lpstr>
      <vt:lpstr>Time to get CrEaTiVe!!</vt:lpstr>
      <vt:lpstr>When will eBooks become dominant?</vt:lpstr>
      <vt:lpstr>Power of knowledge</vt:lpstr>
      <vt:lpstr>PowerPoint Presentation</vt:lpstr>
      <vt:lpstr>Wendy … </vt:lpstr>
      <vt:lpstr>PowerPoint Presentation</vt:lpstr>
      <vt:lpstr>PowerPoint Presentation</vt:lpstr>
      <vt:lpstr>PowerPoint Presentation</vt:lpstr>
      <vt:lpstr> Betsy … </vt:lpstr>
      <vt:lpstr>PowerPoint Presentation</vt:lpstr>
      <vt:lpstr>PowerPoint Presentation</vt:lpstr>
      <vt:lpstr>PowerPoint Presentation</vt:lpstr>
      <vt:lpstr>What’s next from OverDrive …</vt:lpstr>
    </vt:vector>
  </TitlesOfParts>
  <Company>Pioneer Library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Reynolds</dc:creator>
  <cp:lastModifiedBy>Betsy Morris</cp:lastModifiedBy>
  <cp:revision>25</cp:revision>
  <dcterms:created xsi:type="dcterms:W3CDTF">2011-08-11T23:10:30Z</dcterms:created>
  <dcterms:modified xsi:type="dcterms:W3CDTF">2011-08-17T17:05:04Z</dcterms:modified>
</cp:coreProperties>
</file>