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4"/>
  </p:notesMasterIdLst>
  <p:sldIdLst>
    <p:sldId id="263" r:id="rId2"/>
    <p:sldId id="256" r:id="rId3"/>
    <p:sldId id="261" r:id="rId4"/>
    <p:sldId id="262" r:id="rId5"/>
    <p:sldId id="259" r:id="rId6"/>
    <p:sldId id="271" r:id="rId7"/>
    <p:sldId id="264" r:id="rId8"/>
    <p:sldId id="265" r:id="rId9"/>
    <p:sldId id="266" r:id="rId10"/>
    <p:sldId id="274" r:id="rId11"/>
    <p:sldId id="277" r:id="rId12"/>
    <p:sldId id="267" r:id="rId13"/>
    <p:sldId id="270" r:id="rId14"/>
    <p:sldId id="276" r:id="rId15"/>
    <p:sldId id="268" r:id="rId16"/>
    <p:sldId id="273" r:id="rId17"/>
    <p:sldId id="275" r:id="rId18"/>
    <p:sldId id="269" r:id="rId19"/>
    <p:sldId id="272" r:id="rId20"/>
    <p:sldId id="278" r:id="rId21"/>
    <p:sldId id="279" r:id="rId22"/>
    <p:sldId id="25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479" autoAdjust="0"/>
  </p:normalViewPr>
  <p:slideViewPr>
    <p:cSldViewPr>
      <p:cViewPr varScale="1">
        <p:scale>
          <a:sx n="80" d="100"/>
          <a:sy n="80" d="100"/>
        </p:scale>
        <p:origin x="-87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CDC044-B5C9-4F7A-9275-F7946D7D5DBD}" type="datetimeFigureOut">
              <a:rPr lang="en-US" smtClean="0"/>
              <a:t>4/14/2011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15AFF6-BEE8-4A27-BF02-85F4D9214FF8}" type="slidenum">
              <a:rPr lang="en-US" smtClean="0"/>
              <a:t>‹#›</a:t>
            </a:fld>
            <a:endParaRPr lang="en-US"/>
          </a:p>
        </p:txBody>
      </p:sp>
    </p:spTree>
    <p:extLst>
      <p:ext uri="{BB962C8B-B14F-4D97-AF65-F5344CB8AC3E}">
        <p14:creationId xmlns:p14="http://schemas.microsoft.com/office/powerpoint/2010/main" val="2820837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Public libraries are uniquely positioned to connect kids with parents to further early literacy, and to help parents prepare children for school.  We’re open evenings, weekends and during the summer.  We have traditionally offered </a:t>
            </a:r>
            <a:r>
              <a:rPr lang="en-US" baseline="0" dirty="0" err="1" smtClean="0"/>
              <a:t>storytimes</a:t>
            </a:r>
            <a:r>
              <a:rPr lang="en-US" baseline="0" dirty="0" smtClean="0"/>
              <a:t> and other staff-led programming which people expect – and we’ll hear some really creative things that are going on in Pioneer in a few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programs which occur at a specific time are not always convenient for working parents and overscheduled kids.  With a little money, effort and creativity, public libraries can add “self-service” early literacy opportunities for parents to interact with their children.  </a:t>
            </a:r>
            <a:endParaRPr lang="en-US" dirty="0" smtClean="0"/>
          </a:p>
          <a:p>
            <a:endParaRPr lang="en-US" dirty="0" smtClean="0"/>
          </a:p>
          <a:p>
            <a:r>
              <a:rPr lang="en-US" dirty="0" smtClean="0"/>
              <a:t>PLA</a:t>
            </a:r>
            <a:r>
              <a:rPr lang="en-US" baseline="0" dirty="0" smtClean="0"/>
              <a:t> Preconference in 2008 “Children’s Spaces, Family Places: Developing Interactive Early Literacy Environments in Your Library”</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5B15AFF6-BEE8-4A27-BF02-85F4D9214FF8}" type="slidenum">
              <a:rPr lang="en-US" smtClean="0"/>
              <a:t>2</a:t>
            </a:fld>
            <a:endParaRPr lang="en-US"/>
          </a:p>
        </p:txBody>
      </p:sp>
    </p:spTree>
    <p:extLst>
      <p:ext uri="{BB962C8B-B14F-4D97-AF65-F5344CB8AC3E}">
        <p14:creationId xmlns:p14="http://schemas.microsoft.com/office/powerpoint/2010/main" val="646872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samples</a:t>
            </a:r>
            <a:endParaRPr lang="en-US" dirty="0"/>
          </a:p>
        </p:txBody>
      </p:sp>
      <p:sp>
        <p:nvSpPr>
          <p:cNvPr id="4" name="Slide Number Placeholder 3"/>
          <p:cNvSpPr>
            <a:spLocks noGrp="1"/>
          </p:cNvSpPr>
          <p:nvPr>
            <p:ph type="sldNum" sz="quarter" idx="10"/>
          </p:nvPr>
        </p:nvSpPr>
        <p:spPr/>
        <p:txBody>
          <a:bodyPr/>
          <a:lstStyle/>
          <a:p>
            <a:fld id="{5B15AFF6-BEE8-4A27-BF02-85F4D9214FF8}" type="slidenum">
              <a:rPr lang="en-US" smtClean="0"/>
              <a:t>17</a:t>
            </a:fld>
            <a:endParaRPr lang="en-US"/>
          </a:p>
        </p:txBody>
      </p:sp>
    </p:spTree>
    <p:extLst>
      <p:ext uri="{BB962C8B-B14F-4D97-AF65-F5344CB8AC3E}">
        <p14:creationId xmlns:p14="http://schemas.microsoft.com/office/powerpoint/2010/main" val="1606709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 Downloads through the Texas State Library</a:t>
            </a:r>
          </a:p>
          <a:p>
            <a:endParaRPr lang="en-US" dirty="0" smtClean="0"/>
          </a:p>
          <a:p>
            <a:r>
              <a:rPr lang="en-US" dirty="0" smtClean="0"/>
              <a:t>Good Bibliography on “Early Literacy in the Library Environment” which includes links to both the PLA</a:t>
            </a:r>
            <a:r>
              <a:rPr lang="en-US" baseline="0" dirty="0" smtClean="0"/>
              <a:t> workshop PowerPoint from Hennepin County Library and to their extranet for downloads.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B15AFF6-BEE8-4A27-BF02-85F4D9214FF8}" type="slidenum">
              <a:rPr lang="en-US" smtClean="0"/>
              <a:t>22</a:t>
            </a:fld>
            <a:endParaRPr lang="en-US"/>
          </a:p>
        </p:txBody>
      </p:sp>
    </p:spTree>
    <p:extLst>
      <p:ext uri="{BB962C8B-B14F-4D97-AF65-F5344CB8AC3E}">
        <p14:creationId xmlns:p14="http://schemas.microsoft.com/office/powerpoint/2010/main" val="1863439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Why did I want to do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Positioning the public library as a serious partner in the education of our children (PR, advocacy)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Lots of working parents.  High poverty</a:t>
            </a:r>
            <a:r>
              <a:rPr lang="en-US" baseline="0" dirty="0" smtClean="0"/>
              <a:t> rates.  Statistics from school district showing that kindergarten readiness was lacking.</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busiest day was Saturday, and the Children’s Room was not staffed.  Children’s librarian’s time was limited – was also staffing reference desk 12-15 hours per week (limited time for programming). </a:t>
            </a:r>
            <a:endParaRPr lang="en-US" dirty="0" smtClean="0"/>
          </a:p>
          <a:p>
            <a:endParaRPr lang="en-US" dirty="0" smtClean="0"/>
          </a:p>
          <a:p>
            <a:r>
              <a:rPr lang="en-US" dirty="0" smtClean="0"/>
              <a:t>We wanted kids and parents to come, stay and return!</a:t>
            </a:r>
            <a:endParaRPr lang="en-US" dirty="0"/>
          </a:p>
        </p:txBody>
      </p:sp>
      <p:sp>
        <p:nvSpPr>
          <p:cNvPr id="4" name="Slide Number Placeholder 3"/>
          <p:cNvSpPr>
            <a:spLocks noGrp="1"/>
          </p:cNvSpPr>
          <p:nvPr>
            <p:ph type="sldNum" sz="quarter" idx="10"/>
          </p:nvPr>
        </p:nvSpPr>
        <p:spPr/>
        <p:txBody>
          <a:bodyPr/>
          <a:lstStyle/>
          <a:p>
            <a:fld id="{5B15AFF6-BEE8-4A27-BF02-85F4D9214FF8}" type="slidenum">
              <a:rPr lang="en-US" smtClean="0"/>
              <a:t>3</a:t>
            </a:fld>
            <a:endParaRPr lang="en-US"/>
          </a:p>
        </p:txBody>
      </p:sp>
    </p:spTree>
    <p:extLst>
      <p:ext uri="{BB962C8B-B14F-4D97-AF65-F5344CB8AC3E}">
        <p14:creationId xmlns:p14="http://schemas.microsoft.com/office/powerpoint/2010/main" val="1905042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15AFF6-BEE8-4A27-BF02-85F4D9214FF8}" type="slidenum">
              <a:rPr lang="en-US" smtClean="0"/>
              <a:t>5</a:t>
            </a:fld>
            <a:endParaRPr lang="en-US"/>
          </a:p>
        </p:txBody>
      </p:sp>
    </p:spTree>
    <p:extLst>
      <p:ext uri="{BB962C8B-B14F-4D97-AF65-F5344CB8AC3E}">
        <p14:creationId xmlns:p14="http://schemas.microsoft.com/office/powerpoint/2010/main" val="2136403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thanks to</a:t>
            </a:r>
            <a:r>
              <a:rPr lang="en-US" baseline="0" dirty="0" smtClean="0"/>
              <a:t> Hennepin County Library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B15AFF6-BEE8-4A27-BF02-85F4D9214FF8}" type="slidenum">
              <a:rPr lang="en-US" smtClean="0"/>
              <a:t>6</a:t>
            </a:fld>
            <a:endParaRPr lang="en-US"/>
          </a:p>
        </p:txBody>
      </p:sp>
    </p:spTree>
    <p:extLst>
      <p:ext uri="{BB962C8B-B14F-4D97-AF65-F5344CB8AC3E}">
        <p14:creationId xmlns:p14="http://schemas.microsoft.com/office/powerpoint/2010/main" val="137496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15AFF6-BEE8-4A27-BF02-85F4D9214FF8}" type="slidenum">
              <a:rPr lang="en-US" smtClean="0"/>
              <a:t>7</a:t>
            </a:fld>
            <a:endParaRPr lang="en-US"/>
          </a:p>
        </p:txBody>
      </p:sp>
    </p:spTree>
    <p:extLst>
      <p:ext uri="{BB962C8B-B14F-4D97-AF65-F5344CB8AC3E}">
        <p14:creationId xmlns:p14="http://schemas.microsoft.com/office/powerpoint/2010/main" val="2370249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Count!  How Many Books Are You Bringing Home Today”</a:t>
            </a:r>
            <a:endParaRPr lang="en-US" dirty="0"/>
          </a:p>
        </p:txBody>
      </p:sp>
      <p:sp>
        <p:nvSpPr>
          <p:cNvPr id="4" name="Slide Number Placeholder 3"/>
          <p:cNvSpPr>
            <a:spLocks noGrp="1"/>
          </p:cNvSpPr>
          <p:nvPr>
            <p:ph type="sldNum" sz="quarter" idx="10"/>
          </p:nvPr>
        </p:nvSpPr>
        <p:spPr/>
        <p:txBody>
          <a:bodyPr/>
          <a:lstStyle/>
          <a:p>
            <a:fld id="{5B15AFF6-BEE8-4A27-BF02-85F4D9214FF8}" type="slidenum">
              <a:rPr lang="en-US" smtClean="0"/>
              <a:t>9</a:t>
            </a:fld>
            <a:endParaRPr lang="en-US"/>
          </a:p>
        </p:txBody>
      </p:sp>
    </p:spTree>
    <p:extLst>
      <p:ext uri="{BB962C8B-B14F-4D97-AF65-F5344CB8AC3E}">
        <p14:creationId xmlns:p14="http://schemas.microsoft.com/office/powerpoint/2010/main" val="3353243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Mercy Watson series by Kate </a:t>
            </a:r>
            <a:r>
              <a:rPr lang="en-US" dirty="0" err="1" smtClean="0"/>
              <a:t>DeCamillo</a:t>
            </a:r>
            <a:endParaRPr lang="en-US" dirty="0"/>
          </a:p>
        </p:txBody>
      </p:sp>
      <p:sp>
        <p:nvSpPr>
          <p:cNvPr id="4" name="Slide Number Placeholder 3"/>
          <p:cNvSpPr>
            <a:spLocks noGrp="1"/>
          </p:cNvSpPr>
          <p:nvPr>
            <p:ph type="sldNum" sz="quarter" idx="10"/>
          </p:nvPr>
        </p:nvSpPr>
        <p:spPr/>
        <p:txBody>
          <a:bodyPr/>
          <a:lstStyle/>
          <a:p>
            <a:fld id="{5B15AFF6-BEE8-4A27-BF02-85F4D9214FF8}" type="slidenum">
              <a:rPr lang="en-US" smtClean="0"/>
              <a:t>10</a:t>
            </a:fld>
            <a:endParaRPr lang="en-US"/>
          </a:p>
        </p:txBody>
      </p:sp>
    </p:spTree>
    <p:extLst>
      <p:ext uri="{BB962C8B-B14F-4D97-AF65-F5344CB8AC3E}">
        <p14:creationId xmlns:p14="http://schemas.microsoft.com/office/powerpoint/2010/main" val="481209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already had a puppet</a:t>
            </a:r>
            <a:r>
              <a:rPr lang="en-US" baseline="0" dirty="0" smtClean="0"/>
              <a:t> theater – we just added a sign</a:t>
            </a:r>
            <a:endParaRPr lang="en-US" dirty="0"/>
          </a:p>
        </p:txBody>
      </p:sp>
      <p:sp>
        <p:nvSpPr>
          <p:cNvPr id="4" name="Slide Number Placeholder 3"/>
          <p:cNvSpPr>
            <a:spLocks noGrp="1"/>
          </p:cNvSpPr>
          <p:nvPr>
            <p:ph type="sldNum" sz="quarter" idx="10"/>
          </p:nvPr>
        </p:nvSpPr>
        <p:spPr/>
        <p:txBody>
          <a:bodyPr/>
          <a:lstStyle/>
          <a:p>
            <a:fld id="{5B15AFF6-BEE8-4A27-BF02-85F4D9214FF8}" type="slidenum">
              <a:rPr lang="en-US" smtClean="0"/>
              <a:t>13</a:t>
            </a:fld>
            <a:endParaRPr lang="en-US"/>
          </a:p>
        </p:txBody>
      </p:sp>
    </p:spTree>
    <p:extLst>
      <p:ext uri="{BB962C8B-B14F-4D97-AF65-F5344CB8AC3E}">
        <p14:creationId xmlns:p14="http://schemas.microsoft.com/office/powerpoint/2010/main" val="3249632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 $4 placemat</a:t>
            </a:r>
            <a:r>
              <a:rPr lang="en-US" baseline="0" dirty="0" smtClean="0"/>
              <a:t> cold laminated to a table top</a:t>
            </a:r>
          </a:p>
          <a:p>
            <a:endParaRPr lang="en-US" baseline="0" dirty="0" smtClean="0"/>
          </a:p>
          <a:p>
            <a:r>
              <a:rPr lang="en-US" baseline="0" dirty="0" smtClean="0"/>
              <a:t>Could do the same with this $3 </a:t>
            </a:r>
            <a:r>
              <a:rPr lang="en-US" baseline="0" dirty="0" err="1" smtClean="0"/>
              <a:t>placemap</a:t>
            </a:r>
            <a:r>
              <a:rPr lang="en-US" baseline="0" dirty="0" smtClean="0"/>
              <a:t> – How many states begin with the letter “M”?</a:t>
            </a:r>
          </a:p>
          <a:p>
            <a:endParaRPr lang="en-US" baseline="0" dirty="0" smtClean="0"/>
          </a:p>
          <a:p>
            <a:r>
              <a:rPr lang="en-US" baseline="0" dirty="0" smtClean="0"/>
              <a:t>Use what’s available – be creative.</a:t>
            </a:r>
            <a:endParaRPr lang="en-US" dirty="0"/>
          </a:p>
        </p:txBody>
      </p:sp>
      <p:sp>
        <p:nvSpPr>
          <p:cNvPr id="4" name="Slide Number Placeholder 3"/>
          <p:cNvSpPr>
            <a:spLocks noGrp="1"/>
          </p:cNvSpPr>
          <p:nvPr>
            <p:ph type="sldNum" sz="quarter" idx="10"/>
          </p:nvPr>
        </p:nvSpPr>
        <p:spPr/>
        <p:txBody>
          <a:bodyPr/>
          <a:lstStyle/>
          <a:p>
            <a:fld id="{5B15AFF6-BEE8-4A27-BF02-85F4D9214FF8}" type="slidenum">
              <a:rPr lang="en-US" smtClean="0"/>
              <a:t>16</a:t>
            </a:fld>
            <a:endParaRPr lang="en-US"/>
          </a:p>
        </p:txBody>
      </p:sp>
    </p:spTree>
    <p:extLst>
      <p:ext uri="{BB962C8B-B14F-4D97-AF65-F5344CB8AC3E}">
        <p14:creationId xmlns:p14="http://schemas.microsoft.com/office/powerpoint/2010/main" val="1576144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1B016C-B862-4F95-95E7-61DD32B1BC73}" type="datetimeFigureOut">
              <a:rPr lang="en-US" smtClean="0"/>
              <a:t>4/14/2011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B635D-9F34-44ED-B7AE-CF75DAF919F2}" type="slidenum">
              <a:rPr lang="en-US" smtClean="0"/>
              <a:t>‹#›</a:t>
            </a:fld>
            <a:endParaRPr lang="en-US"/>
          </a:p>
        </p:txBody>
      </p:sp>
    </p:spTree>
    <p:extLst>
      <p:ext uri="{BB962C8B-B14F-4D97-AF65-F5344CB8AC3E}">
        <p14:creationId xmlns:p14="http://schemas.microsoft.com/office/powerpoint/2010/main" val="235368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1B016C-B862-4F95-95E7-61DD32B1BC73}" type="datetimeFigureOut">
              <a:rPr lang="en-US" smtClean="0"/>
              <a:t>4/14/2011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B635D-9F34-44ED-B7AE-CF75DAF919F2}" type="slidenum">
              <a:rPr lang="en-US" smtClean="0"/>
              <a:t>‹#›</a:t>
            </a:fld>
            <a:endParaRPr lang="en-US"/>
          </a:p>
        </p:txBody>
      </p:sp>
    </p:spTree>
    <p:extLst>
      <p:ext uri="{BB962C8B-B14F-4D97-AF65-F5344CB8AC3E}">
        <p14:creationId xmlns:p14="http://schemas.microsoft.com/office/powerpoint/2010/main" val="223550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1B016C-B862-4F95-95E7-61DD32B1BC73}" type="datetimeFigureOut">
              <a:rPr lang="en-US" smtClean="0"/>
              <a:t>4/14/2011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B635D-9F34-44ED-B7AE-CF75DAF919F2}" type="slidenum">
              <a:rPr lang="en-US" smtClean="0"/>
              <a:t>‹#›</a:t>
            </a:fld>
            <a:endParaRPr lang="en-US"/>
          </a:p>
        </p:txBody>
      </p:sp>
    </p:spTree>
    <p:extLst>
      <p:ext uri="{BB962C8B-B14F-4D97-AF65-F5344CB8AC3E}">
        <p14:creationId xmlns:p14="http://schemas.microsoft.com/office/powerpoint/2010/main" val="154821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1B016C-B862-4F95-95E7-61DD32B1BC73}" type="datetimeFigureOut">
              <a:rPr lang="en-US" smtClean="0"/>
              <a:t>4/14/2011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B635D-9F34-44ED-B7AE-CF75DAF919F2}" type="slidenum">
              <a:rPr lang="en-US" smtClean="0"/>
              <a:t>‹#›</a:t>
            </a:fld>
            <a:endParaRPr lang="en-US"/>
          </a:p>
        </p:txBody>
      </p:sp>
    </p:spTree>
    <p:extLst>
      <p:ext uri="{BB962C8B-B14F-4D97-AF65-F5344CB8AC3E}">
        <p14:creationId xmlns:p14="http://schemas.microsoft.com/office/powerpoint/2010/main" val="1371282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1B016C-B862-4F95-95E7-61DD32B1BC73}" type="datetimeFigureOut">
              <a:rPr lang="en-US" smtClean="0"/>
              <a:t>4/14/2011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B635D-9F34-44ED-B7AE-CF75DAF919F2}" type="slidenum">
              <a:rPr lang="en-US" smtClean="0"/>
              <a:t>‹#›</a:t>
            </a:fld>
            <a:endParaRPr lang="en-US"/>
          </a:p>
        </p:txBody>
      </p:sp>
    </p:spTree>
    <p:extLst>
      <p:ext uri="{BB962C8B-B14F-4D97-AF65-F5344CB8AC3E}">
        <p14:creationId xmlns:p14="http://schemas.microsoft.com/office/powerpoint/2010/main" val="4018500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1B016C-B862-4F95-95E7-61DD32B1BC73}" type="datetimeFigureOut">
              <a:rPr lang="en-US" smtClean="0"/>
              <a:t>4/14/2011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B635D-9F34-44ED-B7AE-CF75DAF919F2}" type="slidenum">
              <a:rPr lang="en-US" smtClean="0"/>
              <a:t>‹#›</a:t>
            </a:fld>
            <a:endParaRPr lang="en-US"/>
          </a:p>
        </p:txBody>
      </p:sp>
    </p:spTree>
    <p:extLst>
      <p:ext uri="{BB962C8B-B14F-4D97-AF65-F5344CB8AC3E}">
        <p14:creationId xmlns:p14="http://schemas.microsoft.com/office/powerpoint/2010/main" val="2068965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1B016C-B862-4F95-95E7-61DD32B1BC73}" type="datetimeFigureOut">
              <a:rPr lang="en-US" smtClean="0"/>
              <a:t>4/14/2011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4B635D-9F34-44ED-B7AE-CF75DAF919F2}" type="slidenum">
              <a:rPr lang="en-US" smtClean="0"/>
              <a:t>‹#›</a:t>
            </a:fld>
            <a:endParaRPr lang="en-US"/>
          </a:p>
        </p:txBody>
      </p:sp>
    </p:spTree>
    <p:extLst>
      <p:ext uri="{BB962C8B-B14F-4D97-AF65-F5344CB8AC3E}">
        <p14:creationId xmlns:p14="http://schemas.microsoft.com/office/powerpoint/2010/main" val="167073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1B016C-B862-4F95-95E7-61DD32B1BC73}" type="datetimeFigureOut">
              <a:rPr lang="en-US" smtClean="0"/>
              <a:t>4/14/2011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4B635D-9F34-44ED-B7AE-CF75DAF919F2}" type="slidenum">
              <a:rPr lang="en-US" smtClean="0"/>
              <a:t>‹#›</a:t>
            </a:fld>
            <a:endParaRPr lang="en-US"/>
          </a:p>
        </p:txBody>
      </p:sp>
    </p:spTree>
    <p:extLst>
      <p:ext uri="{BB962C8B-B14F-4D97-AF65-F5344CB8AC3E}">
        <p14:creationId xmlns:p14="http://schemas.microsoft.com/office/powerpoint/2010/main" val="337991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1B016C-B862-4F95-95E7-61DD32B1BC73}" type="datetimeFigureOut">
              <a:rPr lang="en-US" smtClean="0"/>
              <a:t>4/14/2011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4B635D-9F34-44ED-B7AE-CF75DAF919F2}" type="slidenum">
              <a:rPr lang="en-US" smtClean="0"/>
              <a:t>‹#›</a:t>
            </a:fld>
            <a:endParaRPr lang="en-US"/>
          </a:p>
        </p:txBody>
      </p:sp>
    </p:spTree>
    <p:extLst>
      <p:ext uri="{BB962C8B-B14F-4D97-AF65-F5344CB8AC3E}">
        <p14:creationId xmlns:p14="http://schemas.microsoft.com/office/powerpoint/2010/main" val="4010530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1B016C-B862-4F95-95E7-61DD32B1BC73}" type="datetimeFigureOut">
              <a:rPr lang="en-US" smtClean="0"/>
              <a:t>4/14/2011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B635D-9F34-44ED-B7AE-CF75DAF919F2}" type="slidenum">
              <a:rPr lang="en-US" smtClean="0"/>
              <a:t>‹#›</a:t>
            </a:fld>
            <a:endParaRPr lang="en-US"/>
          </a:p>
        </p:txBody>
      </p:sp>
    </p:spTree>
    <p:extLst>
      <p:ext uri="{BB962C8B-B14F-4D97-AF65-F5344CB8AC3E}">
        <p14:creationId xmlns:p14="http://schemas.microsoft.com/office/powerpoint/2010/main" val="3540915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1B016C-B862-4F95-95E7-61DD32B1BC73}" type="datetimeFigureOut">
              <a:rPr lang="en-US" smtClean="0"/>
              <a:t>4/14/2011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B635D-9F34-44ED-B7AE-CF75DAF919F2}" type="slidenum">
              <a:rPr lang="en-US" smtClean="0"/>
              <a:t>‹#›</a:t>
            </a:fld>
            <a:endParaRPr lang="en-US"/>
          </a:p>
        </p:txBody>
      </p:sp>
    </p:spTree>
    <p:extLst>
      <p:ext uri="{BB962C8B-B14F-4D97-AF65-F5344CB8AC3E}">
        <p14:creationId xmlns:p14="http://schemas.microsoft.com/office/powerpoint/2010/main" val="3099730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1B016C-B862-4F95-95E7-61DD32B1BC73}" type="datetimeFigureOut">
              <a:rPr lang="en-US" smtClean="0"/>
              <a:t>4/14/2011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B635D-9F34-44ED-B7AE-CF75DAF919F2}" type="slidenum">
              <a:rPr lang="en-US" smtClean="0"/>
              <a:t>‹#›</a:t>
            </a:fld>
            <a:endParaRPr lang="en-US"/>
          </a:p>
        </p:txBody>
      </p:sp>
    </p:spTree>
    <p:extLst>
      <p:ext uri="{BB962C8B-B14F-4D97-AF65-F5344CB8AC3E}">
        <p14:creationId xmlns:p14="http://schemas.microsoft.com/office/powerpoint/2010/main" val="300573286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tsl.state.tx.us/ld/workshops/earlylitkits/caterpillar-low.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earlylit.net/libraryenvironment/index.shtml" TargetMode="External"/><Relationship Id="rId4" Type="http://schemas.openxmlformats.org/officeDocument/2006/relationships/hyperlink" Target="http://www.tsl.state.tx.us/ld/workshops/earlylitkits/links.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95400"/>
            <a:ext cx="5212803"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956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Stack Ends and More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7125" y="1600200"/>
            <a:ext cx="6269749" cy="4525963"/>
          </a:xfrm>
        </p:spPr>
      </p:pic>
    </p:spTree>
    <p:extLst>
      <p:ext uri="{BB962C8B-B14F-4D97-AF65-F5344CB8AC3E}">
        <p14:creationId xmlns:p14="http://schemas.microsoft.com/office/powerpoint/2010/main" val="5567291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Stack Ends and More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295400"/>
            <a:ext cx="6382157" cy="4906963"/>
          </a:xfrm>
        </p:spPr>
      </p:pic>
    </p:spTree>
    <p:extLst>
      <p:ext uri="{BB962C8B-B14F-4D97-AF65-F5344CB8AC3E}">
        <p14:creationId xmlns:p14="http://schemas.microsoft.com/office/powerpoint/2010/main" val="3807457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Circulation Desk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7678" y="1853126"/>
            <a:ext cx="7468643" cy="4020111"/>
          </a:xfrm>
        </p:spPr>
      </p:pic>
    </p:spTree>
    <p:extLst>
      <p:ext uri="{BB962C8B-B14F-4D97-AF65-F5344CB8AC3E}">
        <p14:creationId xmlns:p14="http://schemas.microsoft.com/office/powerpoint/2010/main" val="24675456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Puppet Theater</a:t>
            </a:r>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4676037" cy="350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8194" y="2895600"/>
            <a:ext cx="5335128" cy="3802761"/>
          </a:xfrm>
          <a:prstGeom prst="rect">
            <a:avLst/>
          </a:prstGeom>
        </p:spPr>
      </p:pic>
    </p:spTree>
    <p:extLst>
      <p:ext uri="{BB962C8B-B14F-4D97-AF65-F5344CB8AC3E}">
        <p14:creationId xmlns:p14="http://schemas.microsoft.com/office/powerpoint/2010/main" val="3354808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 Kitchen / Food Basket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86" y="1224662"/>
            <a:ext cx="5987196" cy="4525963"/>
          </a:xfr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227718"/>
            <a:ext cx="3505200"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481" y="1238992"/>
            <a:ext cx="319451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7719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Tops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3792" r="6208"/>
          <a:stretch/>
        </p:blipFill>
        <p:spPr>
          <a:xfrm>
            <a:off x="486050" y="1524000"/>
            <a:ext cx="3338979" cy="28007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524000"/>
            <a:ext cx="4515481" cy="5153745"/>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0" y="4201316"/>
            <a:ext cx="3225800"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992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Tops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95400" y="1905000"/>
            <a:ext cx="6547140" cy="4288377"/>
          </a:xfrm>
        </p:spPr>
      </p:pic>
    </p:spTree>
    <p:extLst>
      <p:ext uri="{BB962C8B-B14F-4D97-AF65-F5344CB8AC3E}">
        <p14:creationId xmlns:p14="http://schemas.microsoft.com/office/powerpoint/2010/main" val="2923159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Tops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19400" y="1371600"/>
            <a:ext cx="3479815" cy="4525963"/>
          </a:xfrm>
        </p:spPr>
      </p:pic>
    </p:spTree>
    <p:extLst>
      <p:ext uri="{BB962C8B-B14F-4D97-AF65-F5344CB8AC3E}">
        <p14:creationId xmlns:p14="http://schemas.microsoft.com/office/powerpoint/2010/main" val="21651717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Bathroom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6602" y="1600200"/>
            <a:ext cx="6010796" cy="4525963"/>
          </a:xfrm>
        </p:spPr>
      </p:pic>
    </p:spTree>
    <p:extLst>
      <p:ext uri="{BB962C8B-B14F-4D97-AF65-F5344CB8AC3E}">
        <p14:creationId xmlns:p14="http://schemas.microsoft.com/office/powerpoint/2010/main" val="13994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 With Magnets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3711" y="1600200"/>
            <a:ext cx="6696577" cy="4525963"/>
          </a:xfrm>
        </p:spPr>
      </p:pic>
    </p:spTree>
    <p:extLst>
      <p:ext uri="{BB962C8B-B14F-4D97-AF65-F5344CB8AC3E}">
        <p14:creationId xmlns:p14="http://schemas.microsoft.com/office/powerpoint/2010/main" val="2937916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dirty="0" smtClean="0"/>
              <a:t>Easy, Low-Cost Ideas </a:t>
            </a:r>
            <a:br>
              <a:rPr lang="en-US" sz="4800" dirty="0" smtClean="0"/>
            </a:br>
            <a:r>
              <a:rPr lang="en-US" sz="4800" dirty="0" smtClean="0"/>
              <a:t>for Integrating Early </a:t>
            </a:r>
            <a:r>
              <a:rPr lang="en-US" sz="4800" dirty="0" smtClean="0"/>
              <a:t>Literacy </a:t>
            </a:r>
            <a:r>
              <a:rPr lang="en-US" sz="4800" dirty="0" smtClean="0"/>
              <a:t>Into Library Spaces</a:t>
            </a:r>
            <a:endParaRPr lang="en-US" sz="4800" dirty="0"/>
          </a:p>
        </p:txBody>
      </p:sp>
    </p:spTree>
    <p:extLst>
      <p:ext uri="{BB962C8B-B14F-4D97-AF65-F5344CB8AC3E}">
        <p14:creationId xmlns:p14="http://schemas.microsoft.com/office/powerpoint/2010/main" val="758370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 With Magnets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2213" y="1600200"/>
            <a:ext cx="5759573" cy="4525963"/>
          </a:xfrm>
        </p:spPr>
      </p:pic>
    </p:spTree>
    <p:extLst>
      <p:ext uri="{BB962C8B-B14F-4D97-AF65-F5344CB8AC3E}">
        <p14:creationId xmlns:p14="http://schemas.microsoft.com/office/powerpoint/2010/main" val="33174037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 With Magnets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8737" y="1600200"/>
            <a:ext cx="6326526" cy="4525963"/>
          </a:xfrm>
        </p:spPr>
      </p:pic>
    </p:spTree>
    <p:extLst>
      <p:ext uri="{BB962C8B-B14F-4D97-AF65-F5344CB8AC3E}">
        <p14:creationId xmlns:p14="http://schemas.microsoft.com/office/powerpoint/2010/main" val="38029261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Go For More</a:t>
            </a:r>
            <a:endParaRPr lang="en-US" dirty="0"/>
          </a:p>
        </p:txBody>
      </p:sp>
      <p:sp>
        <p:nvSpPr>
          <p:cNvPr id="3" name="Content Placeholder 2"/>
          <p:cNvSpPr>
            <a:spLocks noGrp="1"/>
          </p:cNvSpPr>
          <p:nvPr>
            <p:ph idx="1"/>
          </p:nvPr>
        </p:nvSpPr>
        <p:spPr/>
        <p:txBody>
          <a:bodyPr/>
          <a:lstStyle/>
          <a:p>
            <a:r>
              <a:rPr lang="en-US" dirty="0">
                <a:hlinkClick r:id="rId3"/>
              </a:rPr>
              <a:t>http://</a:t>
            </a:r>
            <a:r>
              <a:rPr lang="en-US" dirty="0" smtClean="0">
                <a:hlinkClick r:id="rId3"/>
              </a:rPr>
              <a:t>www.tsl.state.tx.us/ld/workshops/earlylitkits/caterpillar-low.pdf</a:t>
            </a:r>
            <a:endParaRPr lang="en-US" dirty="0" smtClean="0"/>
          </a:p>
          <a:p>
            <a:r>
              <a:rPr lang="en-US" dirty="0">
                <a:hlinkClick r:id="rId4"/>
              </a:rPr>
              <a:t>http://</a:t>
            </a:r>
            <a:r>
              <a:rPr lang="en-US" dirty="0" smtClean="0">
                <a:hlinkClick r:id="rId4"/>
              </a:rPr>
              <a:t>www.tsl.state.tx.us/ld/workshops/earlylitkits/links.html</a:t>
            </a:r>
            <a:endParaRPr lang="en-US" dirty="0" smtClean="0"/>
          </a:p>
          <a:p>
            <a:r>
              <a:rPr lang="en-US" dirty="0">
                <a:hlinkClick r:id="rId5"/>
              </a:rPr>
              <a:t>http://</a:t>
            </a:r>
            <a:r>
              <a:rPr lang="en-US" dirty="0" smtClean="0">
                <a:hlinkClick r:id="rId5"/>
              </a:rPr>
              <a:t>www.earlylit.net/libraryenvironment/index.shtml</a:t>
            </a:r>
            <a:endParaRPr lang="en-US" dirty="0" smtClean="0"/>
          </a:p>
        </p:txBody>
      </p:sp>
    </p:spTree>
    <p:extLst>
      <p:ext uri="{BB962C8B-B14F-4D97-AF65-F5344CB8AC3E}">
        <p14:creationId xmlns:p14="http://schemas.microsoft.com/office/powerpoint/2010/main" val="1610307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lstStyle/>
          <a:p>
            <a:r>
              <a:rPr lang="en-US" dirty="0" smtClean="0"/>
              <a:t>Public Relations</a:t>
            </a:r>
          </a:p>
          <a:p>
            <a:r>
              <a:rPr lang="en-US" dirty="0" smtClean="0"/>
              <a:t>Demographics</a:t>
            </a:r>
            <a:r>
              <a:rPr lang="en-US" dirty="0" smtClean="0"/>
              <a:t> </a:t>
            </a:r>
          </a:p>
          <a:p>
            <a:r>
              <a:rPr lang="en-US" dirty="0" smtClean="0"/>
              <a:t>Staffing </a:t>
            </a:r>
          </a:p>
          <a:p>
            <a:r>
              <a:rPr lang="en-US" dirty="0" smtClean="0"/>
              <a:t>Door Count</a:t>
            </a:r>
            <a:endParaRPr lang="en-US" dirty="0" smtClean="0"/>
          </a:p>
          <a:p>
            <a:endParaRPr lang="en-US" dirty="0"/>
          </a:p>
        </p:txBody>
      </p:sp>
    </p:spTree>
    <p:extLst>
      <p:ext uri="{BB962C8B-B14F-4D97-AF65-F5344CB8AC3E}">
        <p14:creationId xmlns:p14="http://schemas.microsoft.com/office/powerpoint/2010/main" val="2506991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Six Early Literacy Skills</a:t>
            </a:r>
            <a:endParaRPr lang="en-US" dirty="0"/>
          </a:p>
        </p:txBody>
      </p:sp>
      <p:sp>
        <p:nvSpPr>
          <p:cNvPr id="3" name="Content Placeholder 2"/>
          <p:cNvSpPr>
            <a:spLocks noGrp="1"/>
          </p:cNvSpPr>
          <p:nvPr>
            <p:ph idx="1"/>
          </p:nvPr>
        </p:nvSpPr>
        <p:spPr/>
        <p:txBody>
          <a:bodyPr>
            <a:normAutofit fontScale="92500" lnSpcReduction="20000"/>
          </a:bodyPr>
          <a:lstStyle/>
          <a:p>
            <a:r>
              <a:rPr lang="en-US" sz="3900" dirty="0" smtClean="0">
                <a:solidFill>
                  <a:srgbClr val="C00000"/>
                </a:solidFill>
              </a:rPr>
              <a:t>Print Motivation </a:t>
            </a:r>
            <a:r>
              <a:rPr lang="en-US" sz="2600" dirty="0" smtClean="0"/>
              <a:t>(interest in and enjoyment of books)</a:t>
            </a:r>
          </a:p>
          <a:p>
            <a:r>
              <a:rPr lang="en-US" sz="3900" dirty="0" smtClean="0">
                <a:solidFill>
                  <a:srgbClr val="C00000"/>
                </a:solidFill>
              </a:rPr>
              <a:t>Vocabulary</a:t>
            </a:r>
            <a:r>
              <a:rPr lang="en-US" dirty="0" smtClean="0"/>
              <a:t> </a:t>
            </a:r>
            <a:r>
              <a:rPr lang="en-US" sz="2600" dirty="0" smtClean="0"/>
              <a:t>(knowing the names of things)</a:t>
            </a:r>
          </a:p>
          <a:p>
            <a:r>
              <a:rPr lang="en-US" sz="3900" dirty="0" smtClean="0">
                <a:solidFill>
                  <a:srgbClr val="C00000"/>
                </a:solidFill>
              </a:rPr>
              <a:t>Letter Knowledge </a:t>
            </a:r>
            <a:r>
              <a:rPr lang="en-US" sz="2600" dirty="0" smtClean="0"/>
              <a:t>(learning that letters look different, and have different names and sounds)</a:t>
            </a:r>
          </a:p>
          <a:p>
            <a:r>
              <a:rPr lang="en-US" sz="3900" dirty="0" smtClean="0">
                <a:solidFill>
                  <a:srgbClr val="C00000"/>
                </a:solidFill>
              </a:rPr>
              <a:t>Print Awareness </a:t>
            </a:r>
            <a:r>
              <a:rPr lang="en-US" sz="2600" dirty="0" smtClean="0"/>
              <a:t>(learning that in English we read from left to right, and from top to bottom)</a:t>
            </a:r>
          </a:p>
          <a:p>
            <a:r>
              <a:rPr lang="en-US" sz="3900" dirty="0" smtClean="0">
                <a:solidFill>
                  <a:srgbClr val="C00000"/>
                </a:solidFill>
              </a:rPr>
              <a:t>Phonological Awareness </a:t>
            </a:r>
            <a:r>
              <a:rPr lang="en-US" sz="2600" dirty="0" smtClean="0"/>
              <a:t>(the ability to hear and manipulate the smaller sounds in words)</a:t>
            </a:r>
          </a:p>
          <a:p>
            <a:r>
              <a:rPr lang="en-US" sz="3900" dirty="0" smtClean="0">
                <a:solidFill>
                  <a:srgbClr val="C00000"/>
                </a:solidFill>
              </a:rPr>
              <a:t>Narrative Skills </a:t>
            </a:r>
            <a:r>
              <a:rPr lang="en-US" sz="2600" dirty="0" smtClean="0"/>
              <a:t>(a child’s ability to understand and tell stories)</a:t>
            </a:r>
          </a:p>
          <a:p>
            <a:endParaRPr lang="en-US" dirty="0" smtClean="0"/>
          </a:p>
          <a:p>
            <a:pPr marL="0" indent="0">
              <a:buNone/>
            </a:pPr>
            <a:endParaRPr lang="en-US" dirty="0"/>
          </a:p>
        </p:txBody>
      </p:sp>
    </p:spTree>
    <p:extLst>
      <p:ext uri="{BB962C8B-B14F-4D97-AF65-F5344CB8AC3E}">
        <p14:creationId xmlns:p14="http://schemas.microsoft.com/office/powerpoint/2010/main" val="42515168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0"/>
            <a:ext cx="8229600" cy="1143000"/>
          </a:xfrm>
        </p:spPr>
        <p:txBody>
          <a:bodyPr>
            <a:normAutofit fontScale="90000"/>
          </a:bodyPr>
          <a:lstStyle/>
          <a:p>
            <a:r>
              <a:rPr lang="en-US" dirty="0" smtClean="0"/>
              <a:t>Any Space Can Be </a:t>
            </a:r>
            <a:r>
              <a:rPr lang="en-US" dirty="0" smtClean="0"/>
              <a:t/>
            </a:r>
            <a:br>
              <a:rPr lang="en-US" dirty="0" smtClean="0"/>
            </a:br>
            <a:r>
              <a:rPr lang="en-US" dirty="0" smtClean="0"/>
              <a:t>An </a:t>
            </a:r>
            <a:r>
              <a:rPr lang="en-US" dirty="0" smtClean="0"/>
              <a:t>Early Literacy Space</a:t>
            </a:r>
            <a:endParaRPr lang="en-US" dirty="0"/>
          </a:p>
        </p:txBody>
      </p:sp>
    </p:spTree>
    <p:extLst>
      <p:ext uri="{BB962C8B-B14F-4D97-AF65-F5344CB8AC3E}">
        <p14:creationId xmlns:p14="http://schemas.microsoft.com/office/powerpoint/2010/main" val="714536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http://www.earlylit.net/libraryenvironment/hcplpla08elenv.pdf</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752600"/>
            <a:ext cx="6061976" cy="4525963"/>
          </a:xfrm>
        </p:spPr>
      </p:pic>
    </p:spTree>
    <p:extLst>
      <p:ext uri="{BB962C8B-B14F-4D97-AF65-F5344CB8AC3E}">
        <p14:creationId xmlns:p14="http://schemas.microsoft.com/office/powerpoint/2010/main" val="3683766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Stairs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00200"/>
            <a:ext cx="3678835" cy="45390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698910"/>
            <a:ext cx="3313902" cy="4341673"/>
          </a:xfrm>
          <a:prstGeom prst="rect">
            <a:avLst/>
          </a:prstGeom>
        </p:spPr>
      </p:pic>
    </p:spTree>
    <p:extLst>
      <p:ext uri="{BB962C8B-B14F-4D97-AF65-F5344CB8AC3E}">
        <p14:creationId xmlns:p14="http://schemas.microsoft.com/office/powerpoint/2010/main" val="21924611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Floor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335" y="2286000"/>
            <a:ext cx="8621329" cy="3181794"/>
          </a:xfrm>
          <a:prstGeom prst="rect">
            <a:avLst/>
          </a:prstGeom>
        </p:spPr>
      </p:pic>
    </p:spTree>
    <p:extLst>
      <p:ext uri="{BB962C8B-B14F-4D97-AF65-F5344CB8AC3E}">
        <p14:creationId xmlns:p14="http://schemas.microsoft.com/office/powerpoint/2010/main" val="40151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Stack Ends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533400"/>
            <a:ext cx="4791744" cy="6011114"/>
          </a:xfrm>
          <a:prstGeom prst="rect">
            <a:avLst/>
          </a:prstGeom>
        </p:spPr>
      </p:pic>
    </p:spTree>
    <p:extLst>
      <p:ext uri="{BB962C8B-B14F-4D97-AF65-F5344CB8AC3E}">
        <p14:creationId xmlns:p14="http://schemas.microsoft.com/office/powerpoint/2010/main" val="1580393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TotalTime>
  <Words>509</Words>
  <Application>Microsoft Office PowerPoint</Application>
  <PresentationFormat>On-screen Show (4:3)</PresentationFormat>
  <Paragraphs>72</Paragraphs>
  <Slides>22</Slides>
  <Notes>11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Easy, Low-Cost Ideas  for Integrating Early Literacy Into Library Spaces</vt:lpstr>
      <vt:lpstr>Why?</vt:lpstr>
      <vt:lpstr>Six Early Literacy Skills</vt:lpstr>
      <vt:lpstr>Any Space Can Be  An Early Literacy Space</vt:lpstr>
      <vt:lpstr>http://www.earlylit.net/libraryenvironment/hcplpla08elenv.pdf</vt:lpstr>
      <vt:lpstr>The Stairs</vt:lpstr>
      <vt:lpstr>The Floor</vt:lpstr>
      <vt:lpstr>Stack Ends</vt:lpstr>
      <vt:lpstr>Stack Ends and More</vt:lpstr>
      <vt:lpstr>Stack Ends and More</vt:lpstr>
      <vt:lpstr>Circulation Desk</vt:lpstr>
      <vt:lpstr>Puppet Theater</vt:lpstr>
      <vt:lpstr>Play Kitchen / Food Basket</vt:lpstr>
      <vt:lpstr>Table Tops</vt:lpstr>
      <vt:lpstr>Table Tops</vt:lpstr>
      <vt:lpstr>Table Tops</vt:lpstr>
      <vt:lpstr>The Bathroom</vt:lpstr>
      <vt:lpstr>Fun With Magnets</vt:lpstr>
      <vt:lpstr>Fun With Magnets</vt:lpstr>
      <vt:lpstr>Fun With Magnets</vt:lpstr>
      <vt:lpstr>Where To Go For More</vt:lpstr>
    </vt:vector>
  </TitlesOfParts>
  <Company>Pioneer Library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Easy Ideas for Early Literacy Environments</dc:title>
  <dc:creator>cguthrie</dc:creator>
  <cp:lastModifiedBy>cguthrie</cp:lastModifiedBy>
  <cp:revision>16</cp:revision>
  <dcterms:created xsi:type="dcterms:W3CDTF">2011-04-07T14:21:37Z</dcterms:created>
  <dcterms:modified xsi:type="dcterms:W3CDTF">2011-04-14T17:13:20Z</dcterms:modified>
</cp:coreProperties>
</file>