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8" y="-4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332EE-7ABA-4859-8A63-4E2C3C778112}" type="datetimeFigureOut">
              <a:rPr lang="en-US" smtClean="0"/>
              <a:t>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3FB-B372-451B-BA2D-A2B140980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52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332EE-7ABA-4859-8A63-4E2C3C778112}" type="datetimeFigureOut">
              <a:rPr lang="en-US" smtClean="0"/>
              <a:t>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3FB-B372-451B-BA2D-A2B140980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151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332EE-7ABA-4859-8A63-4E2C3C778112}" type="datetimeFigureOut">
              <a:rPr lang="en-US" smtClean="0"/>
              <a:t>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3FB-B372-451B-BA2D-A2B140980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659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332EE-7ABA-4859-8A63-4E2C3C778112}" type="datetimeFigureOut">
              <a:rPr lang="en-US" smtClean="0"/>
              <a:t>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3FB-B372-451B-BA2D-A2B140980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83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332EE-7ABA-4859-8A63-4E2C3C778112}" type="datetimeFigureOut">
              <a:rPr lang="en-US" smtClean="0"/>
              <a:t>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3FB-B372-451B-BA2D-A2B140980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889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332EE-7ABA-4859-8A63-4E2C3C778112}" type="datetimeFigureOut">
              <a:rPr lang="en-US" smtClean="0"/>
              <a:t>2/17/2011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3FB-B372-451B-BA2D-A2B140980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8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332EE-7ABA-4859-8A63-4E2C3C778112}" type="datetimeFigureOut">
              <a:rPr lang="en-US" smtClean="0"/>
              <a:t>2/17/2011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3FB-B372-451B-BA2D-A2B140980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02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332EE-7ABA-4859-8A63-4E2C3C778112}" type="datetimeFigureOut">
              <a:rPr lang="en-US" smtClean="0"/>
              <a:t>2/17/2011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3FB-B372-451B-BA2D-A2B140980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01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332EE-7ABA-4859-8A63-4E2C3C778112}" type="datetimeFigureOut">
              <a:rPr lang="en-US" smtClean="0"/>
              <a:t>2/17/2011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3FB-B372-451B-BA2D-A2B140980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23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332EE-7ABA-4859-8A63-4E2C3C778112}" type="datetimeFigureOut">
              <a:rPr lang="en-US" smtClean="0"/>
              <a:t>2/17/2011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3FB-B372-451B-BA2D-A2B140980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092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332EE-7ABA-4859-8A63-4E2C3C778112}" type="datetimeFigureOut">
              <a:rPr lang="en-US" smtClean="0"/>
              <a:t>2/17/2011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3FB-B372-451B-BA2D-A2B140980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55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332EE-7ABA-4859-8A63-4E2C3C778112}" type="datetimeFigureOut">
              <a:rPr lang="en-US" smtClean="0"/>
              <a:t>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603FB-B372-451B-BA2D-A2B140980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523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32178"/>
            <a:ext cx="784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The Advocacy Day Bus Pitch</a:t>
            </a:r>
            <a:endParaRPr lang="en-US" sz="7200" dirty="0"/>
          </a:p>
        </p:txBody>
      </p:sp>
      <p:pic>
        <p:nvPicPr>
          <p:cNvPr id="2052" name="Picture 4" descr="http://www.timtim.com/public/images/drawings/large/Bus_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475" y="3048000"/>
            <a:ext cx="4514850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0918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609600"/>
            <a:ext cx="7848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“Perseverance is the hard work you do after you get tired of doing the hard work you already did.”</a:t>
            </a:r>
          </a:p>
          <a:p>
            <a:endParaRPr lang="en-US" sz="3600" dirty="0" smtClean="0"/>
          </a:p>
          <a:p>
            <a:pPr algn="r"/>
            <a:r>
              <a:rPr lang="en-US" sz="3600" dirty="0" smtClean="0"/>
              <a:t>Newt Gingrich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82986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609600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“Advocacy is a marathon, </a:t>
            </a:r>
          </a:p>
          <a:p>
            <a:r>
              <a:rPr lang="en-US" sz="4800" dirty="0" smtClean="0"/>
              <a:t>not a sprint.”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44351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6096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Governor's Proposed Budget: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753533" y="1981200"/>
            <a:ext cx="7848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600" dirty="0" smtClean="0"/>
              <a:t>10% cut to Library Aid, reducing funding to below 1994 levels</a:t>
            </a:r>
          </a:p>
          <a:p>
            <a:endParaRPr lang="en-US" sz="36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3600" dirty="0" smtClean="0"/>
              <a:t>Would represent a loss of approx. $100,000 to PLS over funding allocated for 2010/11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86952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09600"/>
            <a:ext cx="8001000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ea typeface="Times New Roman"/>
                <a:cs typeface="Times New Roman"/>
              </a:rPr>
              <a:t>2011 NYLA Legislative and Budgetary Priorities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algn="ctr">
              <a:spcBef>
                <a:spcPts val="300"/>
              </a:spcBef>
            </a:pPr>
            <a:endParaRPr lang="en-US" sz="2400" b="1" i="1" dirty="0" smtClean="0">
              <a:ea typeface="Times New Roman"/>
              <a:cs typeface="Times New Roman"/>
            </a:endParaRPr>
          </a:p>
          <a:p>
            <a:pPr algn="ctr">
              <a:spcBef>
                <a:spcPts val="300"/>
              </a:spcBef>
            </a:pPr>
            <a:r>
              <a:rPr lang="en-US" sz="4800" b="1" i="1" dirty="0" smtClean="0">
                <a:ea typeface="Times New Roman"/>
                <a:cs typeface="Times New Roman"/>
              </a:rPr>
              <a:t>Top </a:t>
            </a:r>
            <a:r>
              <a:rPr lang="en-US" sz="4800" b="1" i="1" dirty="0">
                <a:ea typeface="Times New Roman"/>
                <a:cs typeface="Times New Roman"/>
              </a:rPr>
              <a:t>Priority:</a:t>
            </a:r>
            <a:endParaRPr lang="en-US" sz="4800" dirty="0" smtClean="0">
              <a:effectLst/>
              <a:latin typeface="Times New Roman"/>
              <a:ea typeface="Times New Roman"/>
            </a:endParaRPr>
          </a:p>
          <a:p>
            <a:pPr algn="ctr"/>
            <a:r>
              <a:rPr lang="en-US" sz="3600" b="1" dirty="0">
                <a:ea typeface="Times New Roman"/>
                <a:cs typeface="Times New Roman"/>
              </a:rPr>
              <a:t>Library Aid Should Not Be Targeted for Disproportionate Cuts</a:t>
            </a:r>
            <a:endParaRPr lang="en-US" sz="3600" dirty="0" smtClean="0">
              <a:effectLst/>
              <a:latin typeface="Times New Roman"/>
              <a:ea typeface="Times New Roman"/>
            </a:endParaRPr>
          </a:p>
          <a:p>
            <a:pPr algn="ctr"/>
            <a:endParaRPr lang="en-US" sz="2000" dirty="0" smtClean="0">
              <a:ea typeface="Times New Roman"/>
              <a:cs typeface="Times New Roman"/>
            </a:endParaRPr>
          </a:p>
          <a:p>
            <a:pPr algn="ctr"/>
            <a:r>
              <a:rPr lang="en-US" sz="2400" dirty="0" smtClean="0">
                <a:ea typeface="Times New Roman"/>
                <a:cs typeface="Times New Roman"/>
              </a:rPr>
              <a:t>Proposed </a:t>
            </a:r>
            <a:r>
              <a:rPr lang="en-US" sz="2400" dirty="0">
                <a:ea typeface="Times New Roman"/>
                <a:cs typeface="Times New Roman"/>
              </a:rPr>
              <a:t>Library Aid cut – </a:t>
            </a:r>
            <a:r>
              <a:rPr lang="en-US" sz="2400" dirty="0" smtClean="0">
                <a:ea typeface="Times New Roman"/>
                <a:cs typeface="Times New Roman"/>
              </a:rPr>
              <a:t>10%</a:t>
            </a:r>
          </a:p>
          <a:p>
            <a:pPr algn="ctr"/>
            <a:r>
              <a:rPr lang="en-US" sz="2400" dirty="0" smtClean="0">
                <a:ea typeface="Times New Roman"/>
                <a:cs typeface="Times New Roman"/>
              </a:rPr>
              <a:t>Proposed </a:t>
            </a:r>
            <a:r>
              <a:rPr lang="en-US" sz="2400" dirty="0">
                <a:ea typeface="Times New Roman"/>
                <a:cs typeface="Times New Roman"/>
              </a:rPr>
              <a:t>School Aid cut – 7.3 </a:t>
            </a:r>
            <a:r>
              <a:rPr lang="en-US" sz="2400" dirty="0" smtClean="0">
                <a:ea typeface="Times New Roman"/>
                <a:cs typeface="Times New Roman"/>
              </a:rPr>
              <a:t>%</a:t>
            </a:r>
          </a:p>
          <a:p>
            <a:pPr algn="ctr"/>
            <a:r>
              <a:rPr lang="en-US" sz="2400" dirty="0" smtClean="0">
                <a:ea typeface="Times New Roman"/>
                <a:cs typeface="Times New Roman"/>
              </a:rPr>
              <a:t>Proposed </a:t>
            </a:r>
            <a:r>
              <a:rPr lang="en-US" sz="2400" dirty="0">
                <a:ea typeface="Times New Roman"/>
                <a:cs typeface="Times New Roman"/>
              </a:rPr>
              <a:t>Municipal Aid (AIM) cut – 2%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07755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09600"/>
            <a:ext cx="8001000" cy="6240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ea typeface="Times New Roman"/>
                <a:cs typeface="Times New Roman"/>
              </a:rPr>
              <a:t>2011 NYLA Legislative and Budgetary Priorities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algn="ctr">
              <a:spcBef>
                <a:spcPts val="300"/>
              </a:spcBef>
            </a:pPr>
            <a:endParaRPr lang="en-US" sz="2400" b="1" i="1" dirty="0" smtClean="0">
              <a:ea typeface="Times New Roman"/>
              <a:cs typeface="Times New Roman"/>
            </a:endParaRPr>
          </a:p>
          <a:p>
            <a:pPr algn="ctr">
              <a:spcBef>
                <a:spcPts val="300"/>
              </a:spcBef>
            </a:pPr>
            <a:r>
              <a:rPr lang="en-US" sz="4800" b="1" i="1" dirty="0" smtClean="0">
                <a:ea typeface="Times New Roman"/>
                <a:cs typeface="Times New Roman"/>
              </a:rPr>
              <a:t>Other Important Priorities:</a:t>
            </a:r>
          </a:p>
          <a:p>
            <a:pPr algn="ctr">
              <a:spcBef>
                <a:spcPts val="300"/>
              </a:spcBef>
            </a:pPr>
            <a:endParaRPr lang="en-US" sz="2400" b="1" i="1" dirty="0" smtClean="0">
              <a:ea typeface="Times New Roman"/>
              <a:cs typeface="Times New Roman"/>
            </a:endParaRPr>
          </a:p>
          <a:p>
            <a:pPr algn="ctr"/>
            <a:r>
              <a:rPr lang="en-US" sz="3600" b="1" dirty="0" smtClean="0">
                <a:ea typeface="Times New Roman"/>
                <a:cs typeface="Times New Roman"/>
              </a:rPr>
              <a:t>Make Permanent Supplemental System Aid Funding (new bill)</a:t>
            </a:r>
          </a:p>
          <a:p>
            <a:pPr algn="ctr"/>
            <a:endParaRPr lang="en-US" sz="3600" b="1" dirty="0" smtClean="0">
              <a:ea typeface="Times New Roman"/>
              <a:cs typeface="Times New Roman"/>
            </a:endParaRPr>
          </a:p>
          <a:p>
            <a:pPr algn="ctr"/>
            <a:r>
              <a:rPr lang="en-US" sz="3600" b="1" dirty="0" smtClean="0">
                <a:ea typeface="Times New Roman"/>
                <a:cs typeface="Times New Roman"/>
              </a:rPr>
              <a:t>Modify Public Library Construction Grant Program to allow purchase of vacant land &amp; lower local match in high need areas (Farley/A.113 </a:t>
            </a:r>
            <a:r>
              <a:rPr lang="en-US" sz="3600" b="1" dirty="0" err="1" smtClean="0">
                <a:ea typeface="Times New Roman"/>
                <a:cs typeface="Times New Roman"/>
              </a:rPr>
              <a:t>Paulin</a:t>
            </a:r>
            <a:r>
              <a:rPr lang="en-US" sz="3600" b="1" dirty="0" smtClean="0">
                <a:ea typeface="Times New Roman"/>
                <a:cs typeface="Times New Roman"/>
              </a:rPr>
              <a:t>)</a:t>
            </a:r>
          </a:p>
          <a:p>
            <a:pPr algn="ctr"/>
            <a:endParaRPr lang="en-US" sz="2000" dirty="0" smtClean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71890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nordvikdesigns.com/_images/_carts/01_tr2fb-02-put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956" y="886178"/>
            <a:ext cx="4429571" cy="5579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4718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157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Pioneer Library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cguthrie</dc:creator>
  <cp:lastModifiedBy>cguthrie</cp:lastModifiedBy>
  <cp:revision>7</cp:revision>
  <dcterms:created xsi:type="dcterms:W3CDTF">2011-02-17T17:04:48Z</dcterms:created>
  <dcterms:modified xsi:type="dcterms:W3CDTF">2011-02-17T18:46:39Z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