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60" r:id="rId6"/>
    <p:sldId id="259" r:id="rId7"/>
    <p:sldId id="274" r:id="rId8"/>
    <p:sldId id="271" r:id="rId9"/>
    <p:sldId id="269" r:id="rId10"/>
    <p:sldId id="270" r:id="rId11"/>
    <p:sldId id="261" r:id="rId12"/>
    <p:sldId id="262" r:id="rId13"/>
    <p:sldId id="263" r:id="rId14"/>
    <p:sldId id="266" r:id="rId15"/>
    <p:sldId id="264" r:id="rId16"/>
    <p:sldId id="267" r:id="rId17"/>
    <p:sldId id="273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CE1C-C6BC-41CE-8717-24A1169804B8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07-5FF2-4707-A698-06980047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0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CE1C-C6BC-41CE-8717-24A1169804B8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07-5FF2-4707-A698-06980047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5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CE1C-C6BC-41CE-8717-24A1169804B8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07-5FF2-4707-A698-06980047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4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CE1C-C6BC-41CE-8717-24A1169804B8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07-5FF2-4707-A698-06980047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3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CE1C-C6BC-41CE-8717-24A1169804B8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07-5FF2-4707-A698-06980047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2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CE1C-C6BC-41CE-8717-24A1169804B8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07-5FF2-4707-A698-06980047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CE1C-C6BC-41CE-8717-24A1169804B8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07-5FF2-4707-A698-06980047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4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CE1C-C6BC-41CE-8717-24A1169804B8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07-5FF2-4707-A698-06980047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93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CE1C-C6BC-41CE-8717-24A1169804B8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07-5FF2-4707-A698-06980047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89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CE1C-C6BC-41CE-8717-24A1169804B8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07-5FF2-4707-A698-06980047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0CE1C-C6BC-41CE-8717-24A1169804B8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E307-5FF2-4707-A698-06980047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0CE1C-C6BC-41CE-8717-24A1169804B8}" type="datetimeFigureOut">
              <a:rPr lang="en-US" smtClean="0"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EE307-5FF2-4707-A698-069800472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3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Why don’t DVDs get the correct due date???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/>
          <a:p>
            <a:pPr algn="r"/>
            <a:r>
              <a:rPr lang="en-US" dirty="0" smtClean="0"/>
              <a:t>A special OWWLUG episode</a:t>
            </a:r>
          </a:p>
          <a:p>
            <a:pPr algn="r"/>
            <a:r>
              <a:rPr lang="en-US" dirty="0" smtClean="0"/>
              <a:t>(now with 100% more ponies!)</a:t>
            </a:r>
            <a:endParaRPr lang="en-US" dirty="0"/>
          </a:p>
        </p:txBody>
      </p:sp>
      <p:pic>
        <p:nvPicPr>
          <p:cNvPr id="5123" name="Picture 3" descr="C:\Users\lstratton\AppData\Local\Microsoft\Windows\Temporary Internet Files\Content.IE5\3GS1YI7W\grumpy_scootaloo_by_hourglasspony-d5luzr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3" y="3733801"/>
            <a:ext cx="2560627" cy="26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3030245" y="4648200"/>
            <a:ext cx="2362200" cy="1143000"/>
          </a:xfrm>
          <a:prstGeom prst="cloudCallout">
            <a:avLst>
              <a:gd name="adj1" fmla="val -52402"/>
              <a:gd name="adj2" fmla="val -31481"/>
            </a:avLst>
          </a:prstGeom>
          <a:noFill/>
          <a:ln w="158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7030A0"/>
                </a:solidFill>
                <a:latin typeface="Curlz MT" panose="04040404050702020202" pitchFamily="82" charset="0"/>
              </a:rPr>
              <a:t>*&amp;!^%$!!&amp;%??</a:t>
            </a:r>
          </a:p>
        </p:txBody>
      </p:sp>
    </p:spTree>
    <p:extLst>
      <p:ext uri="{BB962C8B-B14F-4D97-AF65-F5344CB8AC3E}">
        <p14:creationId xmlns:p14="http://schemas.microsoft.com/office/powerpoint/2010/main" val="314758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Multidisc sets: Is </a:t>
            </a:r>
            <a:r>
              <a:rPr lang="en-US" sz="3200" dirty="0"/>
              <a:t>it a multidisc set that circs </a:t>
            </a:r>
            <a:r>
              <a:rPr lang="en-US" sz="3200" dirty="0" smtClean="0"/>
              <a:t>as… 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 </a:t>
            </a:r>
            <a:r>
              <a:rPr lang="en-US" dirty="0" smtClean="0"/>
              <a:t>Set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2" y="2326166"/>
            <a:ext cx="4040188" cy="2510467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Video – Long </a:t>
            </a:r>
            <a:r>
              <a:rPr lang="en-US" dirty="0" smtClean="0"/>
              <a:t>Duration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1162"/>
            <a:ext cx="4041775" cy="2460476"/>
          </a:xfrm>
        </p:spPr>
      </p:pic>
      <p:pic>
        <p:nvPicPr>
          <p:cNvPr id="5" name="Picture 9" descr="C:\Users\lstratton\AppData\Local\Microsoft\Windows\Temporary Internet Files\Content.IE5\E7K0C790\diamond_beat_filly___art_trade_by_moongazeponies-d3dj9zy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4648200"/>
            <a:ext cx="1704283" cy="196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3657600" y="3581400"/>
            <a:ext cx="1676400" cy="807126"/>
          </a:xfrm>
          <a:prstGeom prst="cloudCallout">
            <a:avLst>
              <a:gd name="adj1" fmla="val 17296"/>
              <a:gd name="adj2" fmla="val 69099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Curlz MT" panose="04040404050702020202" pitchFamily="82" charset="0"/>
              </a:rPr>
              <a:t>I want a cookie…</a:t>
            </a:r>
            <a:endParaRPr lang="en-US" dirty="0">
              <a:solidFill>
                <a:srgbClr val="7030A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91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Circulating item </a:t>
            </a:r>
            <a:r>
              <a:rPr lang="en-US" dirty="0" smtClean="0"/>
              <a:t>summary</a:t>
            </a:r>
            <a:r>
              <a:rPr lang="en-US" dirty="0" smtClean="0"/>
              <a:t>….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9" y="1600200"/>
            <a:ext cx="7883281" cy="4525963"/>
          </a:xfrm>
        </p:spPr>
      </p:pic>
    </p:spTree>
    <p:extLst>
      <p:ext uri="{BB962C8B-B14F-4D97-AF65-F5344CB8AC3E}">
        <p14:creationId xmlns:p14="http://schemas.microsoft.com/office/powerpoint/2010/main" val="19316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Note: this item owned by and circulating at the same library…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9" y="1600200"/>
            <a:ext cx="7883281" cy="4525963"/>
          </a:xfrm>
        </p:spPr>
      </p:pic>
    </p:spTree>
    <p:extLst>
      <p:ext uri="{BB962C8B-B14F-4D97-AF65-F5344CB8AC3E}">
        <p14:creationId xmlns:p14="http://schemas.microsoft.com/office/powerpoint/2010/main" val="25243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The library uses the standard rule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8229600" cy="1334529"/>
          </a:xfrm>
        </p:spPr>
      </p:pic>
      <p:pic>
        <p:nvPicPr>
          <p:cNvPr id="2050" name="Picture 2" descr="C:\Users\lstratton\AppData\Local\Microsoft\Windows\Temporary Internet Files\Content.IE5\9UDQ6UQX\happy_dashie_by_liamwhite1-d7qdrwu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154636"/>
            <a:ext cx="3009435" cy="36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1447800" y="4038600"/>
            <a:ext cx="3124200" cy="1219200"/>
          </a:xfrm>
          <a:prstGeom prst="wedgeEllipseCallout">
            <a:avLst>
              <a:gd name="adj1" fmla="val 77697"/>
              <a:gd name="adj2" fmla="val -496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7030A0"/>
                </a:solidFill>
                <a:latin typeface="Curlz MT" panose="04040404050702020202" pitchFamily="82" charset="0"/>
              </a:rPr>
              <a:t>Whee</a:t>
            </a:r>
            <a:r>
              <a:rPr lang="en-US" b="1" dirty="0" smtClean="0">
                <a:solidFill>
                  <a:srgbClr val="7030A0"/>
                </a:solidFill>
                <a:latin typeface="Curlz MT" panose="04040404050702020202" pitchFamily="82" charset="0"/>
              </a:rPr>
              <a:t>! </a:t>
            </a:r>
            <a:r>
              <a:rPr lang="en-US" b="1" dirty="0" err="1" smtClean="0">
                <a:solidFill>
                  <a:srgbClr val="7030A0"/>
                </a:solidFill>
                <a:latin typeface="Curlz MT" panose="04040404050702020202" pitchFamily="82" charset="0"/>
              </a:rPr>
              <a:t>Succesful</a:t>
            </a:r>
            <a:r>
              <a:rPr lang="en-US" b="1" dirty="0" smtClean="0">
                <a:solidFill>
                  <a:srgbClr val="7030A0"/>
                </a:solidFill>
                <a:latin typeface="Curlz MT" panose="04040404050702020202" pitchFamily="82" charset="0"/>
              </a:rPr>
              <a:t> circulation! I love these loan durations!</a:t>
            </a:r>
            <a:endParaRPr lang="en-US" b="1" dirty="0">
              <a:solidFill>
                <a:srgbClr val="7030A0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1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NOTE! Different </a:t>
            </a:r>
            <a:r>
              <a:rPr lang="en-US" dirty="0" err="1" smtClean="0"/>
              <a:t>circ</a:t>
            </a:r>
            <a:r>
              <a:rPr lang="en-US" dirty="0" smtClean="0"/>
              <a:t> and owning libraries… different </a:t>
            </a:r>
            <a:r>
              <a:rPr lang="en-US" dirty="0" err="1" smtClean="0"/>
              <a:t>circ</a:t>
            </a:r>
            <a:r>
              <a:rPr lang="en-US" dirty="0" smtClean="0"/>
              <a:t> modifier…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9" y="1600200"/>
            <a:ext cx="7883281" cy="4525963"/>
          </a:xfrm>
        </p:spPr>
      </p:pic>
    </p:spTree>
    <p:extLst>
      <p:ext uri="{BB962C8B-B14F-4D97-AF65-F5344CB8AC3E}">
        <p14:creationId xmlns:p14="http://schemas.microsoft.com/office/powerpoint/2010/main" val="3666242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library does not use that </a:t>
            </a:r>
            <a:r>
              <a:rPr lang="en-US" dirty="0" err="1" smtClean="0"/>
              <a:t>circ</a:t>
            </a:r>
            <a:r>
              <a:rPr lang="en-US" dirty="0" smtClean="0"/>
              <a:t> mod… these are different “</a:t>
            </a:r>
            <a:r>
              <a:rPr lang="en-US" dirty="0" err="1" smtClean="0"/>
              <a:t>normals</a:t>
            </a:r>
            <a:r>
              <a:rPr lang="en-US" dirty="0" smtClean="0"/>
              <a:t>”!!!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2900972"/>
          </a:xfrm>
        </p:spPr>
      </p:pic>
      <p:pic>
        <p:nvPicPr>
          <p:cNvPr id="3074" name="Picture 2" descr="C:\Users\lstratton\AppData\Local\Microsoft\Windows\Temporary Internet Files\Content.IE5\VTL2O66P\sad_eyed_scootaloo_by_creshosk-d421jm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81400"/>
            <a:ext cx="252322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419600" y="5067300"/>
            <a:ext cx="3048000" cy="1104900"/>
          </a:xfrm>
          <a:prstGeom prst="wedgeEllipseCallout">
            <a:avLst>
              <a:gd name="adj1" fmla="val -59280"/>
              <a:gd name="adj2" fmla="val -45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urlz MT" panose="04040404050702020202" pitchFamily="82" charset="0"/>
              </a:rPr>
              <a:t>When my normal is not your normal it makes me sad…</a:t>
            </a:r>
            <a:endParaRPr lang="en-US" b="1" dirty="0"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36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Ribbon 6"/>
          <p:cNvSpPr/>
          <p:nvPr/>
        </p:nvSpPr>
        <p:spPr>
          <a:xfrm>
            <a:off x="228600" y="266700"/>
            <a:ext cx="5766210" cy="3124200"/>
          </a:xfrm>
          <a:prstGeom prst="ribbon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Curlz MT" panose="04040404050702020202" pitchFamily="82" charset="0"/>
              </a:rPr>
              <a:t>So what can we do about it?</a:t>
            </a:r>
          </a:p>
          <a:p>
            <a:pPr algn="ctr"/>
            <a:endParaRPr lang="en-US" sz="3200" b="1" dirty="0">
              <a:solidFill>
                <a:srgbClr val="7030A0"/>
              </a:solidFill>
              <a:latin typeface="Curlz MT" panose="04040404050702020202" pitchFamily="82" charset="0"/>
            </a:endParaRP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STANDARDIZE!</a:t>
            </a:r>
            <a:endParaRPr lang="en-US" sz="3200" b="1" dirty="0">
              <a:solidFill>
                <a:srgbClr val="7030A0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pic>
        <p:nvPicPr>
          <p:cNvPr id="6146" name="Picture 2" descr="C:\Users\lstratton\AppData\Local\Microsoft\Windows\Temporary Internet Files\Content.IE5\VLNXRRGH\excited_pinkie_pie_by_jacen47-d5trpw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94" y="2286000"/>
            <a:ext cx="4914764" cy="4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31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Shhhh</a:t>
            </a:r>
            <a:r>
              <a:rPr lang="en-US" dirty="0" smtClean="0"/>
              <a:t>… don’t anyone we are talking about the “S” word…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/>
          <a:lstStyle/>
          <a:p>
            <a:r>
              <a:rPr lang="en-US" dirty="0" smtClean="0"/>
              <a:t>All use the same set of loan durations, because it will be SO MUCH EASIER</a:t>
            </a:r>
          </a:p>
          <a:p>
            <a:r>
              <a:rPr lang="en-US" dirty="0" smtClean="0"/>
              <a:t>ALL use the same circulation modifiers</a:t>
            </a:r>
          </a:p>
          <a:p>
            <a:r>
              <a:rPr lang="en-US" dirty="0" smtClean="0"/>
              <a:t>We do not have the use the same fines</a:t>
            </a:r>
          </a:p>
          <a:p>
            <a:r>
              <a:rPr lang="en-US" dirty="0" smtClean="0"/>
              <a:t>Or even renewals!</a:t>
            </a:r>
            <a:endParaRPr lang="en-US" dirty="0"/>
          </a:p>
        </p:txBody>
      </p:sp>
      <p:pic>
        <p:nvPicPr>
          <p:cNvPr id="3074" name="Picture 2" descr="C:\Users\lstratton\AppData\Local\Microsoft\Windows\Temporary Internet Files\Content.IE5\E7K0C790\apple_bloom___like_big_sister_by_creshosk-d3lltzr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3048000"/>
            <a:ext cx="283694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690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if not that… </a:t>
            </a:r>
            <a:r>
              <a:rPr lang="en-US" dirty="0" smtClean="0"/>
              <a:t>workaround(s)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 the due date and</a:t>
            </a:r>
          </a:p>
          <a:p>
            <a:endParaRPr lang="en-US" dirty="0"/>
          </a:p>
        </p:txBody>
      </p:sp>
      <p:pic>
        <p:nvPicPr>
          <p:cNvPr id="4099" name="Picture 3" descr="C:\Users\lstratton\AppData\Local\Microsoft\Windows\Temporary Internet Files\Content.IE5\9UDQ6UQX\43900_Keep-Calm-Memes-my-little-pony-frie(...)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57761"/>
            <a:ext cx="3267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2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C:\Users\lstratton\AppData\Local\Microsoft\Windows\Temporary Internet Files\Content.IE5\HLGX7Z6B\oc_pony__ginger_flitter_by_junkiesnewb-d4nfyd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1" y="3810000"/>
            <a:ext cx="249743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lstratton\AppData\Local\Microsoft\Windows\Temporary Internet Files\Content.IE5\O2MCFYPA\15680-illustration-of-a-cartoon-speech-bubble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0"/>
            <a:ext cx="24003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1699" y="24384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Curlz MT" panose="04040404050702020202" pitchFamily="82" charset="0"/>
              </a:rPr>
              <a:t>Video due dates are so unpredictable!</a:t>
            </a:r>
            <a:endParaRPr lang="en-US" sz="2000" b="1" dirty="0">
              <a:solidFill>
                <a:srgbClr val="7030A0"/>
              </a:solidFill>
              <a:latin typeface="Curlz MT" panose="04040404050702020202" pitchFamily="82" charset="0"/>
            </a:endParaRPr>
          </a:p>
        </p:txBody>
      </p:sp>
      <p:pic>
        <p:nvPicPr>
          <p:cNvPr id="7" name="Picture 8" descr="C:\Users\lstratton\AppData\Local\Microsoft\Windows\Temporary Internet Files\Content.IE5\HLGX7Z6B\strawberry_sunrise_by_moongazeponies-d5f6qdz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3162300"/>
            <a:ext cx="2453917" cy="305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Callout 7"/>
          <p:cNvSpPr/>
          <p:nvPr/>
        </p:nvSpPr>
        <p:spPr>
          <a:xfrm>
            <a:off x="4686300" y="1250068"/>
            <a:ext cx="2794644" cy="1696163"/>
          </a:xfrm>
          <a:prstGeom prst="wedgeEllipseCallout">
            <a:avLst>
              <a:gd name="adj1" fmla="val 13756"/>
              <a:gd name="adj2" fmla="val 6094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  <a:latin typeface="Curlz MT" panose="04040404050702020202" pitchFamily="82" charset="0"/>
              </a:rPr>
              <a:t>But I thought due dates followed the checkout library?  </a:t>
            </a:r>
            <a:endParaRPr lang="en-US" sz="2000" b="1" dirty="0">
              <a:solidFill>
                <a:srgbClr val="7030A0"/>
              </a:solidFill>
              <a:latin typeface="Curlz MT" panose="04040404050702020202" pitchFamily="82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Circulation policy stuff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22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Circ</a:t>
            </a:r>
            <a:r>
              <a:rPr lang="en-US" dirty="0" smtClean="0"/>
              <a:t> matrix New Video rules (partial!)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479169" cy="4100472"/>
          </a:xfrm>
        </p:spPr>
      </p:pic>
      <p:sp>
        <p:nvSpPr>
          <p:cNvPr id="6" name="Up Arrow 5"/>
          <p:cNvSpPr/>
          <p:nvPr/>
        </p:nvSpPr>
        <p:spPr>
          <a:xfrm>
            <a:off x="3124200" y="58674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4495800" y="58674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6705600" y="5867400"/>
            <a:ext cx="304800" cy="609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7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Loan duration variations…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25" y="804368"/>
            <a:ext cx="3200000" cy="479047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And also…</a:t>
            </a:r>
          </a:p>
          <a:p>
            <a:endParaRPr lang="en-US" dirty="0"/>
          </a:p>
          <a:p>
            <a:r>
              <a:rPr lang="en-US" dirty="0" smtClean="0"/>
              <a:t>1W_1W_1W</a:t>
            </a:r>
            <a:r>
              <a:rPr lang="en-US" dirty="0" smtClean="0"/>
              <a:t>_#</a:t>
            </a:r>
            <a:endParaRPr lang="en-US" dirty="0" smtClean="0"/>
          </a:p>
          <a:p>
            <a:r>
              <a:rPr lang="en-US" dirty="0" smtClean="0"/>
              <a:t>1W_1W_2W</a:t>
            </a:r>
            <a:r>
              <a:rPr lang="en-US" dirty="0" smtClean="0"/>
              <a:t>_#</a:t>
            </a:r>
            <a:endParaRPr lang="en-US" dirty="0" smtClean="0"/>
          </a:p>
          <a:p>
            <a:r>
              <a:rPr lang="en-US" dirty="0" smtClean="0"/>
              <a:t>1W_1W_3W</a:t>
            </a:r>
            <a:r>
              <a:rPr lang="en-US" dirty="0" smtClean="0"/>
              <a:t>_#</a:t>
            </a:r>
            <a:endParaRPr lang="en-US" dirty="0" smtClean="0"/>
          </a:p>
          <a:p>
            <a:r>
              <a:rPr lang="en-US" dirty="0" smtClean="0"/>
              <a:t>2D_1W_1W</a:t>
            </a:r>
            <a:r>
              <a:rPr lang="en-US" dirty="0" smtClean="0"/>
              <a:t>_#</a:t>
            </a:r>
            <a:endParaRPr lang="en-US" dirty="0" smtClean="0"/>
          </a:p>
          <a:p>
            <a:r>
              <a:rPr lang="en-US" dirty="0" smtClean="0"/>
              <a:t>2D_2D_1W</a:t>
            </a:r>
            <a:r>
              <a:rPr lang="en-US" dirty="0" smtClean="0"/>
              <a:t>_#</a:t>
            </a:r>
            <a:endParaRPr lang="en-US" dirty="0" smtClean="0"/>
          </a:p>
          <a:p>
            <a:r>
              <a:rPr lang="en-US" dirty="0" smtClean="0"/>
              <a:t>3D_3D_1W</a:t>
            </a:r>
            <a:r>
              <a:rPr lang="en-US" dirty="0" smtClean="0"/>
              <a:t>_#</a:t>
            </a:r>
            <a:endParaRPr lang="en-US" dirty="0" smtClean="0"/>
          </a:p>
          <a:p>
            <a:r>
              <a:rPr lang="en-US" dirty="0" smtClean="0"/>
              <a:t>3W_3W_3W</a:t>
            </a:r>
            <a:r>
              <a:rPr lang="en-US" dirty="0" smtClean="0"/>
              <a:t>_#</a:t>
            </a:r>
            <a:endParaRPr lang="en-US" dirty="0" smtClean="0"/>
          </a:p>
          <a:p>
            <a:endParaRPr lang="en-US" dirty="0"/>
          </a:p>
          <a:p>
            <a:endParaRPr lang="en-US" sz="1600" b="1" dirty="0" smtClean="0"/>
          </a:p>
          <a:p>
            <a:r>
              <a:rPr lang="en-US" sz="1600" b="1" dirty="0" err="1" smtClean="0"/>
              <a:t>short_normal_long_renewals</a:t>
            </a:r>
            <a:endParaRPr lang="en-US" sz="1600" b="1" dirty="0" smtClean="0"/>
          </a:p>
          <a:p>
            <a:endParaRPr lang="en-US" dirty="0"/>
          </a:p>
        </p:txBody>
      </p:sp>
      <p:pic>
        <p:nvPicPr>
          <p:cNvPr id="2050" name="Picture 2" descr="C:\Users\lstratton\AppData\Local\Microsoft\Windows\Temporary Internet Files\Content.IE5\VTL2O66P\jumping_pinkie_pie_by_sakatagintoki117-d5h7lqh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39439"/>
            <a:ext cx="1776723" cy="22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685800" y="3733800"/>
            <a:ext cx="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066800" y="3733800"/>
            <a:ext cx="3048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71600" y="3733800"/>
            <a:ext cx="5334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638300" y="3733800"/>
            <a:ext cx="9525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69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Variations in </a:t>
            </a:r>
            <a:r>
              <a:rPr lang="en-US" sz="3200" dirty="0" err="1" smtClean="0"/>
              <a:t>circ</a:t>
            </a:r>
            <a:r>
              <a:rPr lang="en-US" sz="3200" dirty="0" smtClean="0"/>
              <a:t> modifiers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48" y="273050"/>
            <a:ext cx="1402553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214442" y="5486400"/>
            <a:ext cx="1795958" cy="76200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lstratton\AppData\Local\Microsoft\Windows\Temporary Internet Files\Content.IE5\VLNXRRGH\gothic_pinkie_by_theshadowstone-d7n2ckx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17137"/>
            <a:ext cx="292844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52400" y="2819400"/>
            <a:ext cx="3657600" cy="1752600"/>
          </a:xfrm>
          <a:prstGeom prst="cloudCallout">
            <a:avLst>
              <a:gd name="adj1" fmla="val 43470"/>
              <a:gd name="adj2" fmla="val 305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smtClean="0">
                <a:latin typeface="Curlz MT" panose="04040404050702020202" pitchFamily="82" charset="0"/>
              </a:rPr>
              <a:t>Three </a:t>
            </a:r>
            <a:r>
              <a:rPr lang="en-US" sz="2100" b="1" dirty="0" err="1" smtClean="0">
                <a:latin typeface="Curlz MT" panose="04040404050702020202" pitchFamily="82" charset="0"/>
              </a:rPr>
              <a:t>circ</a:t>
            </a:r>
            <a:r>
              <a:rPr lang="en-US" sz="2100" b="1" dirty="0" smtClean="0">
                <a:latin typeface="Curlz MT" panose="04040404050702020202" pitchFamily="82" charset="0"/>
              </a:rPr>
              <a:t> modifiers, with three options each… really?</a:t>
            </a:r>
            <a:endParaRPr lang="en-US" sz="2100" b="1" dirty="0"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Patron profile variations…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1" name="Picture 5" descr="C:\Users\lstratton\AppData\Local\Microsoft\Windows\Temporary Internet Files\Content.IE5\OSENHEGV\the_power_ponies_and_dragon_wonder_by_vector_brony-d6ynszu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8229600" cy="427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877" y="813892"/>
            <a:ext cx="1638095" cy="4771429"/>
          </a:xfrm>
        </p:spPr>
      </p:pic>
    </p:spTree>
    <p:extLst>
      <p:ext uri="{BB962C8B-B14F-4D97-AF65-F5344CB8AC3E}">
        <p14:creationId xmlns:p14="http://schemas.microsoft.com/office/powerpoint/2010/main" val="18493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5791200" cy="24955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That’s a lot of – sometimes conflicting – stuff going on in the background And THEN THERE’S MOAR!</a:t>
            </a:r>
            <a:endParaRPr lang="en-US" dirty="0"/>
          </a:p>
        </p:txBody>
      </p:sp>
      <p:pic>
        <p:nvPicPr>
          <p:cNvPr id="5123" name="Picture 3" descr="C:\Users\lstratton\AppData\Local\Microsoft\Windows\Temporary Internet Files\Content.IE5\VLNXRRGH\my_little_pony_discord_says_deal_with_it_by_kaizerin-d4d361a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24000"/>
            <a:ext cx="876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stratton\AppData\Local\Microsoft\Windows\Temporary Internet Files\Content.IE5\VLNXRRGH\ponies_by_elvenangel-d670go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9144000" cy="30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46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Workflow issues (sometimes, it’s not Evergreen… it’s you… </a:t>
            </a:r>
            <a:r>
              <a:rPr lang="en-US" sz="1800" dirty="0" smtClean="0"/>
              <a:t>(sorry)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7" name="Picture 3" descr="C:\Users\lstratton\AppData\Local\Microsoft\Windows\Temporary Internet Files\Content.IE5\HLGX7Z6B\cute_apple_bloom_vector_by_assualtpony-d63swj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7401"/>
            <a:ext cx="4176704" cy="417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3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smtClean="0"/>
              <a:t>When you say “New” videos… 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it really </a:t>
            </a:r>
            <a:r>
              <a:rPr lang="en-US" dirty="0" smtClean="0"/>
              <a:t>new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67325"/>
            <a:ext cx="4040188" cy="2166387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Or just have an old </a:t>
            </a:r>
            <a:r>
              <a:rPr lang="en-US" dirty="0" err="1"/>
              <a:t>circ</a:t>
            </a:r>
            <a:r>
              <a:rPr lang="en-US" dirty="0"/>
              <a:t> modifier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94006"/>
            <a:ext cx="4041775" cy="2113025"/>
          </a:xfrm>
        </p:spPr>
      </p:pic>
    </p:spTree>
    <p:extLst>
      <p:ext uri="{BB962C8B-B14F-4D97-AF65-F5344CB8AC3E}">
        <p14:creationId xmlns:p14="http://schemas.microsoft.com/office/powerpoint/2010/main" val="156802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312</Words>
  <Application>Microsoft Office PowerPoint</Application>
  <PresentationFormat>On-screen Show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Why don’t DVDs get the correct due date??? </vt:lpstr>
      <vt:lpstr>Circulation policy stuff</vt:lpstr>
      <vt:lpstr>Circ matrix New Video rules (partial!)</vt:lpstr>
      <vt:lpstr>Loan duration variations…</vt:lpstr>
      <vt:lpstr>Variations in circ modifiers</vt:lpstr>
      <vt:lpstr>Patron profile variations…</vt:lpstr>
      <vt:lpstr>That’s a lot of – sometimes conflicting – stuff going on in the background And THEN THERE’S MOAR!</vt:lpstr>
      <vt:lpstr>Workflow issues (sometimes, it’s not Evergreen… it’s you… (sorry))</vt:lpstr>
      <vt:lpstr>When you say “New” videos… </vt:lpstr>
      <vt:lpstr>Multidisc sets: Is it a multidisc set that circs as… </vt:lpstr>
      <vt:lpstr>Circulating item summary….</vt:lpstr>
      <vt:lpstr>Note: this item owned by and circulating at the same library…</vt:lpstr>
      <vt:lpstr>The library uses the standard rule</vt:lpstr>
      <vt:lpstr>NOTE! Different circ and owning libraries… different circ modifier…</vt:lpstr>
      <vt:lpstr>The library does not use that circ mod… these are different “normals”!!!</vt:lpstr>
      <vt:lpstr>PowerPoint Presentation</vt:lpstr>
      <vt:lpstr>Shhhh… don’t anyone we are talking about the “S” word…</vt:lpstr>
      <vt:lpstr>Or if not that… workaround(s)</vt:lpstr>
    </vt:vector>
  </TitlesOfParts>
  <Company>Pioneer Library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Stratton</dc:creator>
  <cp:lastModifiedBy>Lindsay Stratton</cp:lastModifiedBy>
  <cp:revision>26</cp:revision>
  <dcterms:created xsi:type="dcterms:W3CDTF">2016-04-27T17:07:54Z</dcterms:created>
  <dcterms:modified xsi:type="dcterms:W3CDTF">2016-04-29T18:33:53Z</dcterms:modified>
</cp:coreProperties>
</file>